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6" r:id="rId4"/>
    <p:sldId id="258" r:id="rId5"/>
    <p:sldId id="268" r:id="rId6"/>
    <p:sldId id="269" r:id="rId7"/>
    <p:sldId id="271" r:id="rId8"/>
    <p:sldId id="274" r:id="rId9"/>
    <p:sldId id="281" r:id="rId10"/>
    <p:sldId id="273" r:id="rId11"/>
    <p:sldId id="282" r:id="rId12"/>
    <p:sldId id="272" r:id="rId13"/>
    <p:sldId id="277" r:id="rId14"/>
    <p:sldId id="278" r:id="rId15"/>
    <p:sldId id="283" r:id="rId16"/>
    <p:sldId id="284" r:id="rId17"/>
    <p:sldId id="265" r:id="rId18"/>
  </p:sldIdLst>
  <p:sldSz cx="18288000" cy="10287000"/>
  <p:notesSz cx="6858000" cy="9144000"/>
  <p:embeddedFontLst>
    <p:embeddedFont>
      <p:font typeface="Source Han Sans KR" panose="020B0600000101010101" charset="-127"/>
      <p:regular r:id="rId20"/>
    </p:embeddedFont>
    <p:embeddedFont>
      <p:font typeface="Source Han Sans KR Bold" panose="020B0600000101010101" charset="-127"/>
      <p:regular r:id="rId21"/>
    </p:embeddedFont>
    <p:embeddedFont>
      <p:font typeface="Source Han Sans KR Medium" panose="020B0600000101010101" charset="-127"/>
      <p:regular r:id="rId22"/>
    </p:embeddedFont>
    <p:embeddedFont>
      <p:font typeface="Gotham" panose="020B0600000101010101" charset="0"/>
      <p:regular r:id="rId23"/>
    </p:embeddedFont>
    <p:embeddedFont>
      <p:font typeface="Gotham Bold" panose="020B0600000101010101" charset="0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0F90A1-7AB6-4FB1-A96D-8A3BF643CB67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4D3D2-B6A3-4E38-B928-F56140FFDA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671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253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7884D-A946-074C-40C4-AB1F1E081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ADBB74-405B-73A8-86DE-AC966379E0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BC7189-50BB-BB60-7CD0-C92FC28925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C4724B-17BD-5A72-5DF9-DEB76B77C8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008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7253B-2DB5-66A4-D3DA-17D0B91C8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0CB68D0-8D81-70CD-3F3D-2F86D7E386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CB41B43-B290-05C2-27DA-E5F331801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9588A4-9FE7-5DBF-56DB-26F3014733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908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6E7A9-E0B0-7DE3-65D5-FAA8F3490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8B0101C-3CA8-68E9-03B0-8315E72B0E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09645A2-8836-E202-20FD-D1C5C5C003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C9F68E-E175-ED4A-BCEC-A3F7EBF7E7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987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F4DA4-6DD2-7D32-F70E-641319F7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00E25AC-960C-725E-436F-07A1F61D1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D6FE8C-CA36-BC3B-D337-BE091CAF27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FF7510-0C1D-09BD-9F15-F1696B78E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282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0B9BD-A562-8A9A-657B-79D447403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D0447D-CE71-364A-8C15-31A5AF2B26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FAE1914-D00F-F4AF-9CA6-3F14AEB47F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A82328-5511-D362-D359-04469C4A4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628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382E3-C3EF-86A6-DAAC-BD310B0BF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510CF8F-EF6D-3B85-CDC6-535C76FEA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6EAC2F-888E-1E17-6E94-22331FE84C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1C19B9-094B-CB30-6A11-F8151064B8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1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9E4B3-3FA4-3AF3-B196-25DEFADF2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F0623A-1FD4-2D1C-0FF7-790962331E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140182-EF5D-184E-8C53-3C1873912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64E676-B1FB-7037-954E-4ABF70BE0B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869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443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A7BF6-EA08-50ED-CCC9-BEB258D5C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EA44604-98C0-8CC4-4360-EC8DE1E540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607EF80-C521-2D82-FC14-0CFCB450DB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EDE428-9343-EA01-536D-30DB3AF172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900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03A81-2A7F-9B3B-4A62-BC8261ACA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6B9A03-16CB-EC57-AB1E-A30A5A03EF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E1CA355-4512-F341-8219-920B27E41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A3483A-3C62-4DEA-4EC7-1CE9633C40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54D3D2-B6A3-4E38-B928-F56140FFDA3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48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0165" y="60336"/>
            <a:ext cx="17866117" cy="9985502"/>
            <a:chOff x="-409" y="-47625"/>
            <a:chExt cx="4705479" cy="2629927"/>
          </a:xfrm>
        </p:grpSpPr>
        <p:sp>
          <p:nvSpPr>
            <p:cNvPr id="3" name="Freeform 3"/>
            <p:cNvSpPr/>
            <p:nvPr/>
          </p:nvSpPr>
          <p:spPr>
            <a:xfrm>
              <a:off x="-409" y="1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466161" y="2182814"/>
            <a:ext cx="11352572" cy="2870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877"/>
              </a:lnSpc>
              <a:spcBef>
                <a:spcPct val="0"/>
              </a:spcBef>
            </a:pPr>
            <a:r>
              <a:rPr lang="ko-KR" altLang="en-US" sz="6000" b="1" dirty="0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러닝 기반 건강관리 웹 서비스 구축 </a:t>
            </a:r>
            <a:r>
              <a:rPr lang="en-US" altLang="ko-KR" sz="6000" b="1" dirty="0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(Docker + Kubernetes </a:t>
            </a:r>
            <a:r>
              <a:rPr lang="ko-KR" altLang="en-US" sz="6000" b="1" dirty="0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활용</a:t>
            </a:r>
            <a:r>
              <a:rPr lang="en-US" altLang="ko-KR" sz="6000" b="1" dirty="0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6000" b="1" dirty="0">
              <a:solidFill>
                <a:srgbClr val="FD5B43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913814" y="7581900"/>
            <a:ext cx="8457266" cy="1008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2025/05/27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스마트금융과</a:t>
            </a: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정승인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280FCC-1209-E3EF-E559-C7DCB48FB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6C6D984-3525-A88D-A37D-E9955D59B0E1}"/>
              </a:ext>
            </a:extLst>
          </p:cNvPr>
          <p:cNvGrpSpPr/>
          <p:nvPr/>
        </p:nvGrpSpPr>
        <p:grpSpPr>
          <a:xfrm>
            <a:off x="211718" y="60336"/>
            <a:ext cx="17864564" cy="9985502"/>
            <a:chOff x="0" y="-47625"/>
            <a:chExt cx="4705070" cy="26299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ABC5F5-7BB8-6011-8770-1F6D37515098}"/>
                </a:ext>
              </a:extLst>
            </p:cNvPr>
            <p:cNvSpPr/>
            <p:nvPr/>
          </p:nvSpPr>
          <p:spPr>
            <a:xfrm>
              <a:off x="0" y="-8093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848E913-7C15-CBFB-AFAF-F3A7181E721C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FB77285C-33BF-411F-1541-47A2A18A2009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결과 화면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D106793-2A80-E17E-A248-1CAE4587DD15}"/>
              </a:ext>
            </a:extLst>
          </p:cNvPr>
          <p:cNvSpPr txBox="1"/>
          <p:nvPr/>
        </p:nvSpPr>
        <p:spPr>
          <a:xfrm>
            <a:off x="702176" y="635000"/>
            <a:ext cx="551147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04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4D88C15B-18BC-7BD2-5585-76F94D664FCC}"/>
              </a:ext>
            </a:extLst>
          </p:cNvPr>
          <p:cNvSpPr txBox="1"/>
          <p:nvPr/>
        </p:nvSpPr>
        <p:spPr>
          <a:xfrm>
            <a:off x="702176" y="1389125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2. Ingress (NGINX)</a:t>
            </a:r>
          </a:p>
        </p:txBody>
      </p:sp>
      <p:grpSp>
        <p:nvGrpSpPr>
          <p:cNvPr id="30" name="Group 18">
            <a:extLst>
              <a:ext uri="{FF2B5EF4-FFF2-40B4-BE49-F238E27FC236}">
                <a16:creationId xmlns:a16="http://schemas.microsoft.com/office/drawing/2014/main" id="{332C4648-DD4A-E4E0-6EB9-A1A135AD30D4}"/>
              </a:ext>
            </a:extLst>
          </p:cNvPr>
          <p:cNvGrpSpPr/>
          <p:nvPr/>
        </p:nvGrpSpPr>
        <p:grpSpPr>
          <a:xfrm>
            <a:off x="9525000" y="876300"/>
            <a:ext cx="8382000" cy="8915400"/>
            <a:chOff x="0" y="0"/>
            <a:chExt cx="1332289" cy="959633"/>
          </a:xfrm>
        </p:grpSpPr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AAA49B85-9E10-2AD0-6FB6-4F494F56CBAE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1685087A-DA43-538D-6D34-2B44CCD8249C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AutoShape 6">
            <a:extLst>
              <a:ext uri="{FF2B5EF4-FFF2-40B4-BE49-F238E27FC236}">
                <a16:creationId xmlns:a16="http://schemas.microsoft.com/office/drawing/2014/main" id="{1243C5EA-40FD-9507-2BF5-904E6583B9BE}"/>
              </a:ext>
            </a:extLst>
          </p:cNvPr>
          <p:cNvSpPr/>
          <p:nvPr/>
        </p:nvSpPr>
        <p:spPr>
          <a:xfrm>
            <a:off x="9724779" y="3094359"/>
            <a:ext cx="8024352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9" name="TextBox 15">
            <a:extLst>
              <a:ext uri="{FF2B5EF4-FFF2-40B4-BE49-F238E27FC236}">
                <a16:creationId xmlns:a16="http://schemas.microsoft.com/office/drawing/2014/main" id="{AAB229EE-84FB-0961-BA12-47968DE5CFFE}"/>
              </a:ext>
            </a:extLst>
          </p:cNvPr>
          <p:cNvSpPr txBox="1"/>
          <p:nvPr/>
        </p:nvSpPr>
        <p:spPr>
          <a:xfrm>
            <a:off x="977749" y="2601916"/>
            <a:ext cx="8262555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도메인 요청 라우팅 동작 여부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495763A-0449-06A1-9F00-C51C270314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283" y="1814212"/>
            <a:ext cx="8172893" cy="915194"/>
          </a:xfrm>
          <a:prstGeom prst="rect">
            <a:avLst/>
          </a:prstGeom>
        </p:spPr>
      </p:pic>
      <p:pic>
        <p:nvPicPr>
          <p:cNvPr id="9" name="그래픽 8" descr="배지 1 윤곽선">
            <a:extLst>
              <a:ext uri="{FF2B5EF4-FFF2-40B4-BE49-F238E27FC236}">
                <a16:creationId xmlns:a16="http://schemas.microsoft.com/office/drawing/2014/main" id="{E73CDDF4-0D69-B7C3-921F-FA37CD9BE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31400" y="968647"/>
            <a:ext cx="685800" cy="685800"/>
          </a:xfrm>
          <a:prstGeom prst="rect">
            <a:avLst/>
          </a:prstGeom>
        </p:spPr>
      </p:pic>
      <p:sp>
        <p:nvSpPr>
          <p:cNvPr id="10" name="TextBox 17">
            <a:extLst>
              <a:ext uri="{FF2B5EF4-FFF2-40B4-BE49-F238E27FC236}">
                <a16:creationId xmlns:a16="http://schemas.microsoft.com/office/drawing/2014/main" id="{947E1CB3-D080-594D-5A71-D4B8DC486238}"/>
              </a:ext>
            </a:extLst>
          </p:cNvPr>
          <p:cNvSpPr txBox="1"/>
          <p:nvPr/>
        </p:nvSpPr>
        <p:spPr>
          <a:xfrm>
            <a:off x="706737" y="6313390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3. Service (</a:t>
            </a:r>
            <a:r>
              <a:rPr lang="en-US" altLang="ko-KR" sz="2499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NodePort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)</a:t>
            </a: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568E6A3C-1E4B-75EB-7358-57130086BEA2}"/>
              </a:ext>
            </a:extLst>
          </p:cNvPr>
          <p:cNvSpPr txBox="1"/>
          <p:nvPr/>
        </p:nvSpPr>
        <p:spPr>
          <a:xfrm>
            <a:off x="982310" y="7526181"/>
            <a:ext cx="8262555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2. </a:t>
            </a:r>
            <a:r>
              <a:rPr lang="ko-KR" altLang="en-US" sz="3200" dirty="0"/>
              <a:t>외부 포트 → 내부 포트 연결 확인</a:t>
            </a:r>
          </a:p>
        </p:txBody>
      </p:sp>
      <p:pic>
        <p:nvPicPr>
          <p:cNvPr id="14" name="그림 13" descr="텍스트, 스크린샷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130B4C9-2458-93EF-E989-ABBC2A4C69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" r="6165" b="1958"/>
          <a:stretch/>
        </p:blipFill>
        <p:spPr>
          <a:xfrm>
            <a:off x="11338031" y="3465099"/>
            <a:ext cx="4797848" cy="5926290"/>
          </a:xfrm>
          <a:prstGeom prst="rect">
            <a:avLst/>
          </a:prstGeom>
        </p:spPr>
      </p:pic>
      <p:pic>
        <p:nvPicPr>
          <p:cNvPr id="15" name="그래픽 14" descr="배지 윤곽선">
            <a:extLst>
              <a:ext uri="{FF2B5EF4-FFF2-40B4-BE49-F238E27FC236}">
                <a16:creationId xmlns:a16="http://schemas.microsoft.com/office/drawing/2014/main" id="{479769F1-6175-61D7-27F4-E183996B55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33200" y="3244458"/>
            <a:ext cx="684000" cy="684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C271936-1D02-FF84-F59F-BF83952A4545}"/>
              </a:ext>
            </a:extLst>
          </p:cNvPr>
          <p:cNvSpPr txBox="1"/>
          <p:nvPr/>
        </p:nvSpPr>
        <p:spPr>
          <a:xfrm>
            <a:off x="955337" y="3127977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kubectl</a:t>
            </a:r>
            <a:r>
              <a:rPr lang="en-US" altLang="ko-KR" dirty="0"/>
              <a:t> get ingress</a:t>
            </a:r>
            <a:r>
              <a:rPr lang="ko-KR" altLang="en-US" dirty="0"/>
              <a:t>로 도메인 연결 확인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454214-870D-7BA7-4B2B-EDB90D67B4F6}"/>
              </a:ext>
            </a:extLst>
          </p:cNvPr>
          <p:cNvSpPr txBox="1"/>
          <p:nvPr/>
        </p:nvSpPr>
        <p:spPr>
          <a:xfrm>
            <a:off x="955337" y="8168722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curl http://localhost:30080 </a:t>
            </a:r>
            <a:r>
              <a:rPr lang="ko-KR" altLang="en-US" dirty="0"/>
              <a:t>응답 확인</a:t>
            </a:r>
          </a:p>
        </p:txBody>
      </p:sp>
    </p:spTree>
    <p:extLst>
      <p:ext uri="{BB962C8B-B14F-4D97-AF65-F5344CB8AC3E}">
        <p14:creationId xmlns:p14="http://schemas.microsoft.com/office/powerpoint/2010/main" val="336617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966E84-D958-99BD-7AB5-4F2DD11CC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24C1F17-37DE-50CA-B5C9-F14FD4C27B8C}"/>
              </a:ext>
            </a:extLst>
          </p:cNvPr>
          <p:cNvGrpSpPr/>
          <p:nvPr/>
        </p:nvGrpSpPr>
        <p:grpSpPr>
          <a:xfrm>
            <a:off x="211718" y="60336"/>
            <a:ext cx="17864564" cy="9985502"/>
            <a:chOff x="0" y="-47625"/>
            <a:chExt cx="4705070" cy="26299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1DF3804-70B3-505E-D1D1-0234D0455E77}"/>
                </a:ext>
              </a:extLst>
            </p:cNvPr>
            <p:cNvSpPr/>
            <p:nvPr/>
          </p:nvSpPr>
          <p:spPr>
            <a:xfrm>
              <a:off x="0" y="-8093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B1E6306-3952-4DAD-AFC4-64A6BE5A9D16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ED0A5012-1D5C-7654-ED44-E2DC267E8431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결과 화면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6E9C585-65D5-EEA6-5D07-BCEAA334F72B}"/>
              </a:ext>
            </a:extLst>
          </p:cNvPr>
          <p:cNvSpPr txBox="1"/>
          <p:nvPr/>
        </p:nvSpPr>
        <p:spPr>
          <a:xfrm>
            <a:off x="702176" y="635000"/>
            <a:ext cx="551147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04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08092A2-9E0D-4613-031D-1081BFE5E447}"/>
              </a:ext>
            </a:extLst>
          </p:cNvPr>
          <p:cNvSpPr txBox="1"/>
          <p:nvPr/>
        </p:nvSpPr>
        <p:spPr>
          <a:xfrm>
            <a:off x="702176" y="1389125"/>
            <a:ext cx="4326173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800" b="1" dirty="0"/>
              <a:t>4. PV (</a:t>
            </a:r>
            <a:r>
              <a:rPr lang="en-US" altLang="ko-KR" sz="2800" b="1" dirty="0" err="1"/>
              <a:t>hostPath</a:t>
            </a:r>
            <a:r>
              <a:rPr lang="en-US" altLang="ko-KR" sz="2800" b="1" dirty="0"/>
              <a:t>)</a:t>
            </a:r>
          </a:p>
        </p:txBody>
      </p:sp>
      <p:grpSp>
        <p:nvGrpSpPr>
          <p:cNvPr id="30" name="Group 18">
            <a:extLst>
              <a:ext uri="{FF2B5EF4-FFF2-40B4-BE49-F238E27FC236}">
                <a16:creationId xmlns:a16="http://schemas.microsoft.com/office/drawing/2014/main" id="{E5F4A1DE-EA31-D973-093B-176D6903F064}"/>
              </a:ext>
            </a:extLst>
          </p:cNvPr>
          <p:cNvGrpSpPr/>
          <p:nvPr/>
        </p:nvGrpSpPr>
        <p:grpSpPr>
          <a:xfrm>
            <a:off x="9372600" y="3238500"/>
            <a:ext cx="8382000" cy="4100057"/>
            <a:chOff x="0" y="-47625"/>
            <a:chExt cx="1332289" cy="1012905"/>
          </a:xfrm>
        </p:grpSpPr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4D7F650-8E7F-9ABB-76E8-3BFB8FE944F6}"/>
                </a:ext>
              </a:extLst>
            </p:cNvPr>
            <p:cNvSpPr/>
            <p:nvPr/>
          </p:nvSpPr>
          <p:spPr>
            <a:xfrm>
              <a:off x="0" y="5647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92614FEF-A613-9874-4CA2-BB4F5E83B98C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39" name="TextBox 15">
            <a:extLst>
              <a:ext uri="{FF2B5EF4-FFF2-40B4-BE49-F238E27FC236}">
                <a16:creationId xmlns:a16="http://schemas.microsoft.com/office/drawing/2014/main" id="{3E660D99-3848-8AE2-682D-68B02653801F}"/>
              </a:ext>
            </a:extLst>
          </p:cNvPr>
          <p:cNvSpPr txBox="1"/>
          <p:nvPr/>
        </p:nvSpPr>
        <p:spPr>
          <a:xfrm>
            <a:off x="977749" y="2601916"/>
            <a:ext cx="8262555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실제 저장 경로에 파일 존재 여부</a:t>
            </a:r>
          </a:p>
        </p:txBody>
      </p:sp>
      <p:pic>
        <p:nvPicPr>
          <p:cNvPr id="9" name="그래픽 8" descr="배지 1 윤곽선">
            <a:extLst>
              <a:ext uri="{FF2B5EF4-FFF2-40B4-BE49-F238E27FC236}">
                <a16:creationId xmlns:a16="http://schemas.microsoft.com/office/drawing/2014/main" id="{ED451194-C4B0-ED0C-51F1-E50D798A0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79000" y="3773304"/>
            <a:ext cx="685800" cy="685800"/>
          </a:xfrm>
          <a:prstGeom prst="rect">
            <a:avLst/>
          </a:prstGeom>
        </p:spPr>
      </p:pic>
      <p:pic>
        <p:nvPicPr>
          <p:cNvPr id="8" name="그림 7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2998A41-7EC8-4B92-6C5C-903D07ADC7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" t="10271" r="9556" b="31909"/>
          <a:stretch/>
        </p:blipFill>
        <p:spPr>
          <a:xfrm>
            <a:off x="9514859" y="5159128"/>
            <a:ext cx="8022075" cy="10038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757E5B-A129-EA48-0252-A34DBD02DD0B}"/>
              </a:ext>
            </a:extLst>
          </p:cNvPr>
          <p:cNvSpPr txBox="1"/>
          <p:nvPr/>
        </p:nvSpPr>
        <p:spPr>
          <a:xfrm>
            <a:off x="955337" y="3127977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cat /</a:t>
            </a:r>
            <a:r>
              <a:rPr lang="en-US" altLang="ko-KR" dirty="0" err="1"/>
              <a:t>mnt</a:t>
            </a:r>
            <a:r>
              <a:rPr lang="en-US" altLang="ko-KR" dirty="0"/>
              <a:t>/calorie-data/result.txt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338721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76EF87-7CF1-670A-23A9-779405739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C3497E0-00C2-EF6E-A342-F36AE67F078E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4761890-19C1-1ABB-26B6-845513A9210F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6DB2EA3-7E70-4142-633F-8C8E90ADEBC4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527A1427-5207-58E3-1C45-15F71BF47EEF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및 운영 가이드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D11CBA6-603A-9A4E-900B-98AEC01E78DF}"/>
              </a:ext>
            </a:extLst>
          </p:cNvPr>
          <p:cNvSpPr txBox="1"/>
          <p:nvPr/>
        </p:nvSpPr>
        <p:spPr>
          <a:xfrm>
            <a:off x="702176" y="635000"/>
            <a:ext cx="551148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4AE775F0-1E1A-C66E-163F-A705B4F8C704}"/>
              </a:ext>
            </a:extLst>
          </p:cNvPr>
          <p:cNvSpPr txBox="1"/>
          <p:nvPr/>
        </p:nvSpPr>
        <p:spPr>
          <a:xfrm>
            <a:off x="702176" y="1389125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1.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 환경 세팅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F9D7FCCC-4B52-0499-17E5-5EA841D0621C}"/>
              </a:ext>
            </a:extLst>
          </p:cNvPr>
          <p:cNvGrpSpPr/>
          <p:nvPr/>
        </p:nvGrpSpPr>
        <p:grpSpPr>
          <a:xfrm>
            <a:off x="1181100" y="2400300"/>
            <a:ext cx="15925801" cy="6705600"/>
            <a:chOff x="0" y="0"/>
            <a:chExt cx="1332289" cy="959633"/>
          </a:xfrm>
        </p:grpSpPr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3396457C-62A6-D346-5FF5-EF767EDA03C8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06335135-E07E-FC0E-EBB0-4C3A4F34B4EE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4B28C4D-E2EF-D99C-7DAF-5934569663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642401"/>
              </p:ext>
            </p:extLst>
          </p:nvPr>
        </p:nvGraphicFramePr>
        <p:xfrm>
          <a:off x="1524000" y="2809632"/>
          <a:ext cx="15087600" cy="568666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543800">
                  <a:extLst>
                    <a:ext uri="{9D8B030D-6E8A-4147-A177-3AD203B41FA5}">
                      <a16:colId xmlns:a16="http://schemas.microsoft.com/office/drawing/2014/main" val="2437170127"/>
                    </a:ext>
                  </a:extLst>
                </a:gridCol>
                <a:gridCol w="7543800">
                  <a:extLst>
                    <a:ext uri="{9D8B030D-6E8A-4147-A177-3AD203B41FA5}">
                      <a16:colId xmlns:a16="http://schemas.microsoft.com/office/drawing/2014/main" val="3238805350"/>
                    </a:ext>
                  </a:extLst>
                </a:gridCol>
              </a:tblGrid>
              <a:tr h="1421667">
                <a:tc>
                  <a:txBody>
                    <a:bodyPr/>
                    <a:lstStyle/>
                    <a:p>
                      <a:r>
                        <a:rPr lang="ko-KR" altLang="en-US" sz="240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2400"/>
                        <a:t>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4659680"/>
                  </a:ext>
                </a:extLst>
              </a:tr>
              <a:tr h="1421667">
                <a:tc>
                  <a:txBody>
                    <a:bodyPr/>
                    <a:lstStyle/>
                    <a:p>
                      <a:r>
                        <a:rPr lang="ko-KR" altLang="en-US" sz="2400" b="1"/>
                        <a:t>운영체제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/>
                        <a:t>Ubuntu 22.04 (VirtualBox)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031051"/>
                  </a:ext>
                </a:extLst>
              </a:tr>
              <a:tr h="1421667">
                <a:tc>
                  <a:txBody>
                    <a:bodyPr/>
                    <a:lstStyle/>
                    <a:p>
                      <a:r>
                        <a:rPr lang="ko-KR" altLang="en-US" sz="2400" b="1"/>
                        <a:t>실행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sv-SE" sz="2400" b="1"/>
                        <a:t>Node.js v18, Docker, kubectl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3303665"/>
                  </a:ext>
                </a:extLst>
              </a:tr>
              <a:tr h="1421667">
                <a:tc>
                  <a:txBody>
                    <a:bodyPr/>
                    <a:lstStyle/>
                    <a:p>
                      <a:r>
                        <a:rPr lang="ko-KR" altLang="en-US" sz="2400" b="1"/>
                        <a:t>브라우저 접속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2400" b="1" dirty="0"/>
                        <a:t>http://runningweb.local:8080 (</a:t>
                      </a:r>
                      <a:r>
                        <a:rPr lang="ko-KR" altLang="en-US" sz="2400" b="1" dirty="0"/>
                        <a:t>도메인 매핑 필요</a:t>
                      </a:r>
                      <a:r>
                        <a:rPr lang="en-US" altLang="ko-KR" sz="2400" b="1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9586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9796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71F664-8181-70CB-D5F7-2E9416B61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6917A4D-43EC-FC62-6F6A-38297C7232A4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1C2C7C1-0B76-67FD-CA88-5A3CC378749D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4717049-7668-2460-F21E-BBB9E4019DB8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173ED748-A879-A170-C47A-25A8282433F9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및 운영 가이드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2CD84B0-7FEC-D791-567E-7E4931262942}"/>
              </a:ext>
            </a:extLst>
          </p:cNvPr>
          <p:cNvSpPr txBox="1"/>
          <p:nvPr/>
        </p:nvSpPr>
        <p:spPr>
          <a:xfrm>
            <a:off x="702176" y="635000"/>
            <a:ext cx="551148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AE139EE0-C783-3C89-5EC3-AA11483468F7}"/>
              </a:ext>
            </a:extLst>
          </p:cNvPr>
          <p:cNvSpPr txBox="1"/>
          <p:nvPr/>
        </p:nvSpPr>
        <p:spPr>
          <a:xfrm>
            <a:off x="702176" y="1389125"/>
            <a:ext cx="897522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2.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사전 준비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94275BA8-89DF-74B2-8CBD-790B5A14849A}"/>
              </a:ext>
            </a:extLst>
          </p:cNvPr>
          <p:cNvGrpSpPr/>
          <p:nvPr/>
        </p:nvGrpSpPr>
        <p:grpSpPr>
          <a:xfrm>
            <a:off x="1181100" y="2400300"/>
            <a:ext cx="15925801" cy="7315200"/>
            <a:chOff x="0" y="0"/>
            <a:chExt cx="1332289" cy="959633"/>
          </a:xfrm>
        </p:grpSpPr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561D9A20-917B-5882-F208-D3EFFC5CAFA3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44D72DBC-8873-1239-A930-F665837BA49B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17">
            <a:extLst>
              <a:ext uri="{FF2B5EF4-FFF2-40B4-BE49-F238E27FC236}">
                <a16:creationId xmlns:a16="http://schemas.microsoft.com/office/drawing/2014/main" id="{7C22A05E-121D-DEE3-ADD2-4102F863F36D}"/>
              </a:ext>
            </a:extLst>
          </p:cNvPr>
          <p:cNvSpPr txBox="1"/>
          <p:nvPr/>
        </p:nvSpPr>
        <p:spPr>
          <a:xfrm>
            <a:off x="1782466" y="2728447"/>
            <a:ext cx="4800600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1.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/</a:t>
            </a:r>
            <a:r>
              <a:rPr lang="en-US" altLang="ko-KR" sz="2499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etc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/</a:t>
            </a:r>
            <a:r>
              <a:rPr lang="en-US" altLang="ko-KR" sz="2499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hodtd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파일 수정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(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로컬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PC)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C9E4D3B6-F9E7-0E6E-FEC1-E54DC7DE8631}"/>
              </a:ext>
            </a:extLst>
          </p:cNvPr>
          <p:cNvSpPr txBox="1"/>
          <p:nvPr/>
        </p:nvSpPr>
        <p:spPr>
          <a:xfrm>
            <a:off x="1782466" y="5077943"/>
            <a:ext cx="4648200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2.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VirtualBox </a:t>
            </a:r>
            <a:r>
              <a:rPr lang="ko-KR" altLang="en-US" sz="2499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포트포워딩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설정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78F7A009-52CE-D19A-33DD-D3ACDDE41B44}"/>
              </a:ext>
            </a:extLst>
          </p:cNvPr>
          <p:cNvSpPr txBox="1"/>
          <p:nvPr/>
        </p:nvSpPr>
        <p:spPr>
          <a:xfrm>
            <a:off x="1782466" y="6874040"/>
            <a:ext cx="5638800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3. Ubuntu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서버에서 볼륨 디렉토리 생성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0AA97B1-6964-3CB4-B019-FFA055292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066" y="3313976"/>
            <a:ext cx="7652622" cy="164306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11C0BD5-132E-0D18-AE06-5553DDC89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319" y="7581900"/>
            <a:ext cx="7662116" cy="184629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7D83B12-5F4D-77CB-6FF7-02D36E54057A}"/>
              </a:ext>
            </a:extLst>
          </p:cNvPr>
          <p:cNvSpPr txBox="1"/>
          <p:nvPr/>
        </p:nvSpPr>
        <p:spPr>
          <a:xfrm>
            <a:off x="2006319" y="5874369"/>
            <a:ext cx="7652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/>
              <a:t>호스트 포트 </a:t>
            </a:r>
            <a:r>
              <a:rPr lang="en-US" altLang="ko-KR" sz="2800" dirty="0"/>
              <a:t>: 8080  &gt;&gt; </a:t>
            </a:r>
            <a:r>
              <a:rPr lang="ko-KR" altLang="en-US" sz="2800" dirty="0"/>
              <a:t>게스트 포트 </a:t>
            </a:r>
            <a:r>
              <a:rPr lang="en-US" altLang="ko-KR" sz="2800" dirty="0"/>
              <a:t>: 31823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37848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BC8F5D-8E20-368F-C75D-84EE96802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3C6DDBB-985E-A4E0-CFC4-B14C91642275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34A358E-D206-C29F-007F-6F22DB52F37C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868D718-B5B6-CEF2-DE7F-8B1691331E02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BE6E2793-C211-45D1-CA9B-CAF40641D9F1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및 운영 가이드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722E9A3-DD85-0EB4-770E-0731DE2FB21C}"/>
              </a:ext>
            </a:extLst>
          </p:cNvPr>
          <p:cNvSpPr txBox="1"/>
          <p:nvPr/>
        </p:nvSpPr>
        <p:spPr>
          <a:xfrm>
            <a:off x="702176" y="635000"/>
            <a:ext cx="551148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E9D63720-00E8-468C-1EF8-C149061B339B}"/>
              </a:ext>
            </a:extLst>
          </p:cNvPr>
          <p:cNvSpPr txBox="1"/>
          <p:nvPr/>
        </p:nvSpPr>
        <p:spPr>
          <a:xfrm>
            <a:off x="702176" y="1389125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3. Docker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이미지 준비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4E40D9F2-6CAB-D924-81C3-67E95F14B2F0}"/>
              </a:ext>
            </a:extLst>
          </p:cNvPr>
          <p:cNvGrpSpPr/>
          <p:nvPr/>
        </p:nvGrpSpPr>
        <p:grpSpPr>
          <a:xfrm>
            <a:off x="1143000" y="1989746"/>
            <a:ext cx="9944100" cy="3429000"/>
            <a:chOff x="0" y="0"/>
            <a:chExt cx="1332289" cy="959633"/>
          </a:xfrm>
        </p:grpSpPr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D8E09DF-C947-8D68-CA3C-0838CA7C1F2D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6464CEC9-DDE0-8F68-D772-437E5B96AEB7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9218360-D888-6CE7-9170-D7F42D078602}"/>
              </a:ext>
            </a:extLst>
          </p:cNvPr>
          <p:cNvSpPr txBox="1"/>
          <p:nvPr/>
        </p:nvSpPr>
        <p:spPr>
          <a:xfrm>
            <a:off x="1638299" y="2381298"/>
            <a:ext cx="7652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/>
              <a:t>Docker Hub</a:t>
            </a:r>
            <a:r>
              <a:rPr lang="ko-KR" altLang="en-US" sz="2800" dirty="0"/>
              <a:t>에서 직접 </a:t>
            </a:r>
            <a:r>
              <a:rPr lang="en-US" altLang="ko-KR" sz="2800" dirty="0"/>
              <a:t>pull</a:t>
            </a:r>
            <a:r>
              <a:rPr lang="ko-KR" altLang="en-US" sz="2800" dirty="0"/>
              <a:t>하여 사용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D9E71BF-19E9-3D76-4513-A2F6E31CF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779" y="3180890"/>
            <a:ext cx="8255986" cy="1290638"/>
          </a:xfrm>
          <a:prstGeom prst="rect">
            <a:avLst/>
          </a:prstGeom>
        </p:spPr>
      </p:pic>
      <p:sp>
        <p:nvSpPr>
          <p:cNvPr id="16" name="TextBox 17">
            <a:extLst>
              <a:ext uri="{FF2B5EF4-FFF2-40B4-BE49-F238E27FC236}">
                <a16:creationId xmlns:a16="http://schemas.microsoft.com/office/drawing/2014/main" id="{DE3274A5-3A91-BCB2-FF10-BEE589677CBB}"/>
              </a:ext>
            </a:extLst>
          </p:cNvPr>
          <p:cNvSpPr txBox="1"/>
          <p:nvPr/>
        </p:nvSpPr>
        <p:spPr>
          <a:xfrm>
            <a:off x="702176" y="5634348"/>
            <a:ext cx="531762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4. Kubernetes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리소스 적용 순서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17" name="Group 18">
            <a:extLst>
              <a:ext uri="{FF2B5EF4-FFF2-40B4-BE49-F238E27FC236}">
                <a16:creationId xmlns:a16="http://schemas.microsoft.com/office/drawing/2014/main" id="{E27B4760-770B-7D34-4E29-8CEBA74ACEE3}"/>
              </a:ext>
            </a:extLst>
          </p:cNvPr>
          <p:cNvGrpSpPr/>
          <p:nvPr/>
        </p:nvGrpSpPr>
        <p:grpSpPr>
          <a:xfrm>
            <a:off x="1143000" y="6234969"/>
            <a:ext cx="16383000" cy="3429000"/>
            <a:chOff x="0" y="0"/>
            <a:chExt cx="1332289" cy="959633"/>
          </a:xfrm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7258A1AC-FF75-78A4-B231-916EBF731D6A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1CEB2FFD-AD3B-09B7-3288-94CBB0616363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6E59844C-7452-04B9-0544-710630613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299" y="6535006"/>
            <a:ext cx="7376966" cy="2828925"/>
          </a:xfrm>
          <a:prstGeom prst="rect">
            <a:avLst/>
          </a:prstGeom>
        </p:spPr>
      </p:pic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D6837A0F-3FB4-3033-3DBB-4892D83132EB}"/>
              </a:ext>
            </a:extLst>
          </p:cNvPr>
          <p:cNvSpPr/>
          <p:nvPr/>
        </p:nvSpPr>
        <p:spPr>
          <a:xfrm>
            <a:off x="9221185" y="7382850"/>
            <a:ext cx="762000" cy="106680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5C58B6-8EC7-F08F-6829-323CB4219A2B}"/>
              </a:ext>
            </a:extLst>
          </p:cNvPr>
          <p:cNvSpPr txBox="1"/>
          <p:nvPr/>
        </p:nvSpPr>
        <p:spPr>
          <a:xfrm>
            <a:off x="10166693" y="6532765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ingress-nginx-controller</a:t>
            </a:r>
            <a:r>
              <a:rPr lang="ko-KR" altLang="en-US" sz="2000" dirty="0"/>
              <a:t>가 이미 배포된 상태여야 합니다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필요시 설치</a:t>
            </a:r>
            <a:r>
              <a:rPr lang="en-US" altLang="ko-KR" sz="2000" dirty="0"/>
              <a:t>: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515739A-93F5-FD83-765C-B6DD21C5E6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9105" y="7407503"/>
            <a:ext cx="6934200" cy="114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03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0C825F-683B-E109-A68D-EA4482141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8CED6BB-4ED5-0CC8-60B8-7A9E8D96D765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663EC0A-685C-1624-70B9-D158386B46E7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1B65676-B681-B7E5-A78E-E7B7B2C4AA40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1DF9FB8D-E0CB-6018-C95B-FE9C0E74F7B3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및 운영 가이드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448714C-E357-98CF-AEA3-E063B079EEE4}"/>
              </a:ext>
            </a:extLst>
          </p:cNvPr>
          <p:cNvSpPr txBox="1"/>
          <p:nvPr/>
        </p:nvSpPr>
        <p:spPr>
          <a:xfrm>
            <a:off x="702176" y="635000"/>
            <a:ext cx="551148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D9D7D484-5567-28EF-4D22-473576CEEFB6}"/>
              </a:ext>
            </a:extLst>
          </p:cNvPr>
          <p:cNvSpPr txBox="1"/>
          <p:nvPr/>
        </p:nvSpPr>
        <p:spPr>
          <a:xfrm>
            <a:off x="702176" y="1389125"/>
            <a:ext cx="897522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5.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서비스 접속 확인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2BA98448-A12A-AD46-99AA-15BCB71DF9C9}"/>
              </a:ext>
            </a:extLst>
          </p:cNvPr>
          <p:cNvGrpSpPr/>
          <p:nvPr/>
        </p:nvGrpSpPr>
        <p:grpSpPr>
          <a:xfrm>
            <a:off x="1181100" y="2400300"/>
            <a:ext cx="15925801" cy="7315200"/>
            <a:chOff x="0" y="0"/>
            <a:chExt cx="1332289" cy="959633"/>
          </a:xfrm>
        </p:grpSpPr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49899D96-4F1F-0F02-A216-C45C3D1E3F2D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BF86B22A-36C8-7CE8-0611-1F8BBE1D9831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17">
            <a:extLst>
              <a:ext uri="{FF2B5EF4-FFF2-40B4-BE49-F238E27FC236}">
                <a16:creationId xmlns:a16="http://schemas.microsoft.com/office/drawing/2014/main" id="{76AE919C-DF93-6A91-B857-01A6EBC11120}"/>
              </a:ext>
            </a:extLst>
          </p:cNvPr>
          <p:cNvSpPr txBox="1"/>
          <p:nvPr/>
        </p:nvSpPr>
        <p:spPr>
          <a:xfrm>
            <a:off x="1772920" y="3664029"/>
            <a:ext cx="598993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1.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브라우저에서 접속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: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FE5029B2-DDD4-749C-AA7A-E20DE38F84A6}"/>
              </a:ext>
            </a:extLst>
          </p:cNvPr>
          <p:cNvSpPr txBox="1"/>
          <p:nvPr/>
        </p:nvSpPr>
        <p:spPr>
          <a:xfrm>
            <a:off x="1772920" y="6775525"/>
            <a:ext cx="690433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2.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또는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Ingress </a:t>
            </a:r>
            <a:r>
              <a:rPr lang="en-US" altLang="ko-KR" sz="2499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NodePort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로 직접 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curl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테스트</a:t>
            </a: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: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81EBCA3-F18F-13A2-B67D-4EAD86DA4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4267190"/>
            <a:ext cx="7622142" cy="132037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D95FF40-DBF4-1B6B-2C2D-51AD16B9C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7268171"/>
            <a:ext cx="9896454" cy="123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606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5E6FD0-228D-E690-8FEF-33E69FF67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FF841C7-CF5D-76A6-A95A-EB68E614683C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7391841-FB8D-9BCD-8AB7-DAD8DF7F0784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2471F84-1EBF-A043-5B8A-FB4AECF68244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6A7A0F4A-78D8-D97F-86E5-AC311ECBB3F3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및 운영 가이드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9181646-BC62-427C-CDC7-E889137959BD}"/>
              </a:ext>
            </a:extLst>
          </p:cNvPr>
          <p:cNvSpPr txBox="1"/>
          <p:nvPr/>
        </p:nvSpPr>
        <p:spPr>
          <a:xfrm>
            <a:off x="702176" y="635000"/>
            <a:ext cx="551148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05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470BF027-1136-C991-C8D6-1AE6C0D95A7D}"/>
              </a:ext>
            </a:extLst>
          </p:cNvPr>
          <p:cNvSpPr txBox="1"/>
          <p:nvPr/>
        </p:nvSpPr>
        <p:spPr>
          <a:xfrm>
            <a:off x="702176" y="1389125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6.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데이터 확인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BAE228CB-ECE0-EC03-3171-CBAFEDBB426C}"/>
              </a:ext>
            </a:extLst>
          </p:cNvPr>
          <p:cNvGrpSpPr/>
          <p:nvPr/>
        </p:nvGrpSpPr>
        <p:grpSpPr>
          <a:xfrm>
            <a:off x="1143000" y="1989746"/>
            <a:ext cx="9944100" cy="3429000"/>
            <a:chOff x="0" y="0"/>
            <a:chExt cx="1332289" cy="959633"/>
          </a:xfrm>
        </p:grpSpPr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7AB382E-381E-AE44-33A3-476CFF22DE4A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441C1775-6B39-CEE7-4EC2-0C18F25F6ECF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215A00C-6661-9108-E167-328008F4F306}"/>
              </a:ext>
            </a:extLst>
          </p:cNvPr>
          <p:cNvSpPr txBox="1"/>
          <p:nvPr/>
        </p:nvSpPr>
        <p:spPr>
          <a:xfrm>
            <a:off x="1638299" y="2381298"/>
            <a:ext cx="7652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/>
              <a:t>저장 로그 파일 확인</a:t>
            </a:r>
            <a:r>
              <a:rPr lang="en-US" altLang="ko-KR" sz="2800" dirty="0"/>
              <a:t>:</a:t>
            </a:r>
            <a:endParaRPr lang="ko-KR" altLang="en-US" sz="2800" dirty="0"/>
          </a:p>
        </p:txBody>
      </p:sp>
      <p:sp>
        <p:nvSpPr>
          <p:cNvPr id="16" name="TextBox 17">
            <a:extLst>
              <a:ext uri="{FF2B5EF4-FFF2-40B4-BE49-F238E27FC236}">
                <a16:creationId xmlns:a16="http://schemas.microsoft.com/office/drawing/2014/main" id="{C47AAC66-F0FB-E3C0-9BF0-FC0B89B4972B}"/>
              </a:ext>
            </a:extLst>
          </p:cNvPr>
          <p:cNvSpPr txBox="1"/>
          <p:nvPr/>
        </p:nvSpPr>
        <p:spPr>
          <a:xfrm>
            <a:off x="702176" y="5634348"/>
            <a:ext cx="5317624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altLang="ko-KR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7. </a:t>
            </a: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운영 주의사항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17" name="Group 18">
            <a:extLst>
              <a:ext uri="{FF2B5EF4-FFF2-40B4-BE49-F238E27FC236}">
                <a16:creationId xmlns:a16="http://schemas.microsoft.com/office/drawing/2014/main" id="{39E13E25-89FB-B6D9-D5C1-13653F4F8024}"/>
              </a:ext>
            </a:extLst>
          </p:cNvPr>
          <p:cNvGrpSpPr/>
          <p:nvPr/>
        </p:nvGrpSpPr>
        <p:grpSpPr>
          <a:xfrm>
            <a:off x="1143000" y="6234969"/>
            <a:ext cx="16383000" cy="3429000"/>
            <a:chOff x="0" y="0"/>
            <a:chExt cx="1332289" cy="959633"/>
          </a:xfrm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506E819F-34F2-3BFF-2030-486073C70594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F4F78B81-4BA3-0487-DD53-266F10DA6C85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8D47CC4-A7E5-6E27-EE3F-FAB25565D792}"/>
              </a:ext>
            </a:extLst>
          </p:cNvPr>
          <p:cNvSpPr txBox="1"/>
          <p:nvPr/>
        </p:nvSpPr>
        <p:spPr>
          <a:xfrm>
            <a:off x="1514038" y="6538578"/>
            <a:ext cx="15553766" cy="2553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/>
              <a:t>PVC, PV</a:t>
            </a:r>
            <a:r>
              <a:rPr lang="ko-KR" altLang="en-US" sz="2800" dirty="0"/>
              <a:t>는 로컬 디렉토리</a:t>
            </a:r>
            <a:r>
              <a:rPr lang="en-US" altLang="ko-KR" sz="2800" dirty="0"/>
              <a:t>(</a:t>
            </a:r>
            <a:r>
              <a:rPr lang="en-US" altLang="ko-KR" sz="2800" dirty="0" err="1"/>
              <a:t>hostPath</a:t>
            </a:r>
            <a:r>
              <a:rPr lang="en-US" altLang="ko-KR" sz="2800" dirty="0"/>
              <a:t>)</a:t>
            </a:r>
            <a:r>
              <a:rPr lang="ko-KR" altLang="en-US" sz="2800" dirty="0"/>
              <a:t>에 연결되어 있음으로</a:t>
            </a:r>
            <a:r>
              <a:rPr lang="en-US" altLang="ko-KR" sz="2800" dirty="0"/>
              <a:t>, </a:t>
            </a:r>
            <a:r>
              <a:rPr lang="ko-KR" altLang="en-US" sz="2800" dirty="0"/>
              <a:t>클러스터 재시작 시에도 데이터 유지됨</a:t>
            </a:r>
            <a:endParaRPr lang="en-US" altLang="ko-KR" sz="28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/>
              <a:t>브라우저 도메인 접속을 위해 </a:t>
            </a:r>
            <a:r>
              <a:rPr lang="en-US" altLang="ko-KR" sz="2800" dirty="0"/>
              <a:t>/</a:t>
            </a:r>
            <a:r>
              <a:rPr lang="en-US" altLang="ko-KR" sz="2800" dirty="0" err="1"/>
              <a:t>etc</a:t>
            </a:r>
            <a:r>
              <a:rPr lang="en-US" altLang="ko-KR" sz="2800" dirty="0"/>
              <a:t>/hosts </a:t>
            </a:r>
            <a:r>
              <a:rPr lang="ko-KR" altLang="en-US" sz="2800" dirty="0"/>
              <a:t>수정이 필수</a:t>
            </a:r>
            <a:endParaRPr lang="en-US" altLang="ko-KR" sz="28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/>
              <a:t>로그 기록이 많아지면 주기적 초기화 필요</a:t>
            </a:r>
            <a:r>
              <a:rPr lang="en-US" altLang="ko-KR" sz="2800" dirty="0"/>
              <a:t>(UI </a:t>
            </a:r>
            <a:r>
              <a:rPr lang="ko-KR" altLang="en-US" sz="2800" dirty="0"/>
              <a:t>버튼으로 가능</a:t>
            </a:r>
            <a:r>
              <a:rPr lang="en-US" altLang="ko-KR" sz="2800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DD88D7B-0468-6627-6643-00B606B21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891" y="3329090"/>
            <a:ext cx="8418802" cy="12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94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7047846"/>
            <a:chOff x="0" y="0"/>
            <a:chExt cx="4816593" cy="18562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856223"/>
            </a:xfrm>
            <a:custGeom>
              <a:avLst/>
              <a:gdLst/>
              <a:ahLst/>
              <a:cxnLst/>
              <a:rect l="l" t="t" r="r" b="b"/>
              <a:pathLst>
                <a:path w="4816592" h="1856223">
                  <a:moveTo>
                    <a:pt x="0" y="0"/>
                  </a:moveTo>
                  <a:lnTo>
                    <a:pt x="4816592" y="0"/>
                  </a:lnTo>
                  <a:lnTo>
                    <a:pt x="4816592" y="1856223"/>
                  </a:lnTo>
                  <a:lnTo>
                    <a:pt x="0" y="1856223"/>
                  </a:lnTo>
                  <a:close/>
                </a:path>
              </a:pathLst>
            </a:custGeom>
            <a:solidFill>
              <a:srgbClr val="FD5B43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9038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TextBox 5">
            <a:extLst>
              <a:ext uri="{FF2B5EF4-FFF2-40B4-BE49-F238E27FC236}">
                <a16:creationId xmlns:a16="http://schemas.microsoft.com/office/drawing/2014/main" id="{AC2511C3-0210-6E6B-546B-A5B4054091D6}"/>
              </a:ext>
            </a:extLst>
          </p:cNvPr>
          <p:cNvSpPr txBox="1"/>
          <p:nvPr/>
        </p:nvSpPr>
        <p:spPr>
          <a:xfrm>
            <a:off x="7086455" y="3240992"/>
            <a:ext cx="4114800" cy="56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4"/>
              </a:lnSpc>
              <a:spcBef>
                <a:spcPct val="0"/>
              </a:spcBef>
            </a:pPr>
            <a:r>
              <a:rPr lang="ko-KR" altLang="en-US" sz="6600" b="1" dirty="0">
                <a:solidFill>
                  <a:schemeClr val="bg1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감사합니다</a:t>
            </a:r>
            <a:endParaRPr lang="en-US" sz="6600" b="1" dirty="0">
              <a:solidFill>
                <a:schemeClr val="bg1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8C9A290C-CCB5-E122-3D2C-1E54B175C000}"/>
              </a:ext>
            </a:extLst>
          </p:cNvPr>
          <p:cNvSpPr txBox="1"/>
          <p:nvPr/>
        </p:nvSpPr>
        <p:spPr>
          <a:xfrm>
            <a:off x="4915222" y="8267700"/>
            <a:ext cx="8457266" cy="1008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2025/05/27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스마트금융과</a:t>
            </a: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정승인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021426" y="1180333"/>
            <a:ext cx="2245146" cy="5137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34"/>
              </a:lnSpc>
              <a:spcBef>
                <a:spcPct val="0"/>
              </a:spcBef>
            </a:pPr>
            <a:r>
              <a:rPr lang="en-US" sz="3024" dirty="0">
                <a:solidFill>
                  <a:srgbClr val="FFFFFF"/>
                </a:solidFill>
                <a:latin typeface="Gotham"/>
                <a:ea typeface="Gotham"/>
                <a:cs typeface="Gotham"/>
                <a:sym typeface="Gotham"/>
              </a:rPr>
              <a:t>CONTENTS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A1CB1C7-2AB0-3584-F42E-1080486230A0}"/>
              </a:ext>
            </a:extLst>
          </p:cNvPr>
          <p:cNvGrpSpPr/>
          <p:nvPr/>
        </p:nvGrpSpPr>
        <p:grpSpPr>
          <a:xfrm>
            <a:off x="1939600" y="2400300"/>
            <a:ext cx="14408799" cy="6706367"/>
            <a:chOff x="1939600" y="2400300"/>
            <a:chExt cx="14408799" cy="6706367"/>
          </a:xfrm>
        </p:grpSpPr>
        <p:sp>
          <p:nvSpPr>
            <p:cNvPr id="2" name="TextBox 2"/>
            <p:cNvSpPr txBox="1"/>
            <p:nvPr/>
          </p:nvSpPr>
          <p:spPr>
            <a:xfrm>
              <a:off x="1939600" y="2400300"/>
              <a:ext cx="14408799" cy="8396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ko-KR" altLang="en-US" sz="5000" b="1" dirty="0">
                  <a:solidFill>
                    <a:srgbClr val="FFFFFF"/>
                  </a:solidFill>
                  <a:latin typeface="Source Han Sans KR Medium"/>
                  <a:ea typeface="Source Han Sans KR Medium"/>
                  <a:cs typeface="Source Han Sans KR Medium"/>
                  <a:sym typeface="Source Han Sans KR Medium"/>
                </a:rPr>
                <a:t>개요 및 전체 구성도</a:t>
              </a:r>
              <a:endParaRPr lang="en-US" altLang="ko-KR" sz="5000" b="1" dirty="0">
                <a:solidFill>
                  <a:srgbClr val="FFFFFF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endParaRPr>
            </a:p>
          </p:txBody>
        </p:sp>
        <p:sp>
          <p:nvSpPr>
            <p:cNvPr id="3" name="TextBox 3"/>
            <p:cNvSpPr txBox="1"/>
            <p:nvPr/>
          </p:nvSpPr>
          <p:spPr>
            <a:xfrm>
              <a:off x="1939600" y="3866979"/>
              <a:ext cx="14408799" cy="8396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ko-KR" altLang="en-US" sz="5000" b="1" dirty="0">
                  <a:solidFill>
                    <a:srgbClr val="FFFFFF"/>
                  </a:solidFill>
                  <a:latin typeface="Source Han Sans KR Medium"/>
                  <a:ea typeface="Source Han Sans KR Medium"/>
                  <a:cs typeface="Source Han Sans KR Medium"/>
                  <a:sym typeface="Source Han Sans KR Medium"/>
                </a:rPr>
                <a:t>주요 함수 설명 및 시퀀스 다이어그램</a:t>
              </a:r>
              <a:endParaRPr lang="en-US" altLang="ko-KR" sz="5000" b="1" dirty="0">
                <a:solidFill>
                  <a:srgbClr val="FFFFFF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39600" y="5333658"/>
              <a:ext cx="14408799" cy="8396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ko-KR" altLang="en-US" sz="5000" b="1" dirty="0">
                  <a:solidFill>
                    <a:srgbClr val="FFFFFF"/>
                  </a:solidFill>
                  <a:latin typeface="Source Han Sans KR Medium"/>
                  <a:ea typeface="Source Han Sans KR Medium"/>
                  <a:cs typeface="Source Han Sans KR Medium"/>
                  <a:sym typeface="Source Han Sans KR Medium"/>
                </a:rPr>
                <a:t>테스트 결과</a:t>
              </a:r>
              <a:endParaRPr lang="en-US" sz="5000" b="1" dirty="0">
                <a:solidFill>
                  <a:srgbClr val="FFFFFF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39600" y="6800337"/>
              <a:ext cx="14408799" cy="8396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ko-KR" altLang="en-US" sz="5000" b="1" dirty="0">
                  <a:solidFill>
                    <a:srgbClr val="FFFFFF"/>
                  </a:solidFill>
                  <a:latin typeface="Source Han Sans KR Medium"/>
                  <a:ea typeface="Source Han Sans KR Medium"/>
                  <a:cs typeface="Source Han Sans KR Medium"/>
                  <a:sym typeface="Source Han Sans KR Medium"/>
                </a:rPr>
                <a:t>주요 결과 화면</a:t>
              </a:r>
              <a:endParaRPr lang="en-US" sz="5000" b="1" dirty="0">
                <a:solidFill>
                  <a:srgbClr val="FFFFFF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endParaRPr>
            </a:p>
          </p:txBody>
        </p:sp>
        <p:sp>
          <p:nvSpPr>
            <p:cNvPr id="6" name="AutoShape 6"/>
            <p:cNvSpPr/>
            <p:nvPr/>
          </p:nvSpPr>
          <p:spPr>
            <a:xfrm>
              <a:off x="1939600" y="3553466"/>
              <a:ext cx="14408799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AutoShape 7"/>
            <p:cNvSpPr/>
            <p:nvPr/>
          </p:nvSpPr>
          <p:spPr>
            <a:xfrm>
              <a:off x="1939600" y="5020145"/>
              <a:ext cx="14408799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AutoShape 8"/>
            <p:cNvSpPr/>
            <p:nvPr/>
          </p:nvSpPr>
          <p:spPr>
            <a:xfrm>
              <a:off x="1939600" y="6486824"/>
              <a:ext cx="14408799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410A7A37-2FA7-E74D-A1FF-A3FD338C0481}"/>
                </a:ext>
              </a:extLst>
            </p:cNvPr>
            <p:cNvSpPr txBox="1"/>
            <p:nvPr/>
          </p:nvSpPr>
          <p:spPr>
            <a:xfrm>
              <a:off x="1939600" y="8267014"/>
              <a:ext cx="14408799" cy="8396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ko-KR" altLang="en-US" sz="5000" b="1" dirty="0">
                  <a:solidFill>
                    <a:srgbClr val="FFFFFF"/>
                  </a:solidFill>
                  <a:latin typeface="Source Han Sans KR Medium"/>
                  <a:ea typeface="Source Han Sans KR Medium"/>
                  <a:cs typeface="Source Han Sans KR Medium"/>
                  <a:sym typeface="Source Han Sans KR Medium"/>
                </a:rPr>
                <a:t>개발 및 운영 가이드</a:t>
              </a:r>
              <a:endParaRPr lang="en-US" sz="5000" b="1" dirty="0">
                <a:solidFill>
                  <a:srgbClr val="FFFFFF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endParaRPr>
            </a:p>
          </p:txBody>
        </p:sp>
        <p:sp>
          <p:nvSpPr>
            <p:cNvPr id="11" name="AutoShape 8">
              <a:extLst>
                <a:ext uri="{FF2B5EF4-FFF2-40B4-BE49-F238E27FC236}">
                  <a16:creationId xmlns:a16="http://schemas.microsoft.com/office/drawing/2014/main" id="{E7035768-D99F-024D-BC86-8DE5C3862050}"/>
                </a:ext>
              </a:extLst>
            </p:cNvPr>
            <p:cNvSpPr/>
            <p:nvPr/>
          </p:nvSpPr>
          <p:spPr>
            <a:xfrm>
              <a:off x="1939600" y="7953503"/>
              <a:ext cx="14408799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0391F-0AF4-C20D-8DC3-144C49EFF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CF62C67-CAAB-E87B-1333-806F5F27FBF8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4F9A51C-460C-2ED7-6FB0-E19248A9EDB9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841CFF4-45F1-165D-6BBC-EC6D8936753D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CEB32336-16A4-60A9-E582-279DDB443776}"/>
              </a:ext>
            </a:extLst>
          </p:cNvPr>
          <p:cNvSpPr txBox="1"/>
          <p:nvPr/>
        </p:nvSpPr>
        <p:spPr>
          <a:xfrm>
            <a:off x="1253323" y="644525"/>
            <a:ext cx="2890101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 및 전체 구성도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CD001E4-F3B5-42F9-CE92-C2ADC15F1A04}"/>
              </a:ext>
            </a:extLst>
          </p:cNvPr>
          <p:cNvSpPr txBox="1"/>
          <p:nvPr/>
        </p:nvSpPr>
        <p:spPr>
          <a:xfrm>
            <a:off x="702177" y="635000"/>
            <a:ext cx="36574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01</a:t>
            </a: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7BA95431-5C21-8588-E1A1-7B8D0C51CA07}"/>
              </a:ext>
            </a:extLst>
          </p:cNvPr>
          <p:cNvGrpSpPr/>
          <p:nvPr/>
        </p:nvGrpSpPr>
        <p:grpSpPr>
          <a:xfrm>
            <a:off x="989647" y="3695700"/>
            <a:ext cx="7483235" cy="5956299"/>
            <a:chOff x="0" y="0"/>
            <a:chExt cx="4057221" cy="959633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D13538E9-AFF8-0897-F7EC-83E591022B2E}"/>
                </a:ext>
              </a:extLst>
            </p:cNvPr>
            <p:cNvSpPr/>
            <p:nvPr/>
          </p:nvSpPr>
          <p:spPr>
            <a:xfrm>
              <a:off x="0" y="0"/>
              <a:ext cx="4057221" cy="959633"/>
            </a:xfrm>
            <a:custGeom>
              <a:avLst/>
              <a:gdLst/>
              <a:ahLst/>
              <a:cxnLst/>
              <a:rect l="l" t="t" r="r" b="b"/>
              <a:pathLst>
                <a:path w="4057221" h="959633">
                  <a:moveTo>
                    <a:pt x="10554" y="0"/>
                  </a:moveTo>
                  <a:lnTo>
                    <a:pt x="4046667" y="0"/>
                  </a:lnTo>
                  <a:cubicBezTo>
                    <a:pt x="4052496" y="0"/>
                    <a:pt x="4057221" y="4725"/>
                    <a:pt x="4057221" y="10554"/>
                  </a:cubicBezTo>
                  <a:lnTo>
                    <a:pt x="4057221" y="949079"/>
                  </a:lnTo>
                  <a:cubicBezTo>
                    <a:pt x="4057221" y="954908"/>
                    <a:pt x="4052496" y="959633"/>
                    <a:pt x="4046667" y="959633"/>
                  </a:cubicBezTo>
                  <a:lnTo>
                    <a:pt x="10554" y="959633"/>
                  </a:lnTo>
                  <a:cubicBezTo>
                    <a:pt x="4725" y="959633"/>
                    <a:pt x="0" y="954908"/>
                    <a:pt x="0" y="949079"/>
                  </a:cubicBezTo>
                  <a:lnTo>
                    <a:pt x="0" y="10554"/>
                  </a:lnTo>
                  <a:cubicBezTo>
                    <a:pt x="0" y="4725"/>
                    <a:pt x="4725" y="0"/>
                    <a:pt x="10554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F72461D8-5631-6D12-0C7C-8BDF821FFF49}"/>
                </a:ext>
              </a:extLst>
            </p:cNvPr>
            <p:cNvSpPr txBox="1"/>
            <p:nvPr/>
          </p:nvSpPr>
          <p:spPr>
            <a:xfrm>
              <a:off x="0" y="-47625"/>
              <a:ext cx="4057221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A47D169E-B02A-9047-C9DA-F8438393F241}"/>
              </a:ext>
            </a:extLst>
          </p:cNvPr>
          <p:cNvSpPr txBox="1"/>
          <p:nvPr/>
        </p:nvSpPr>
        <p:spPr>
          <a:xfrm>
            <a:off x="974964" y="2424887"/>
            <a:ext cx="7395313" cy="679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주제 소개</a:t>
            </a:r>
            <a:endParaRPr lang="en-US" sz="39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5" name="Freeform 29">
            <a:extLst>
              <a:ext uri="{FF2B5EF4-FFF2-40B4-BE49-F238E27FC236}">
                <a16:creationId xmlns:a16="http://schemas.microsoft.com/office/drawing/2014/main" id="{764F575A-C539-1DFA-DF8D-324E6C8254F5}"/>
              </a:ext>
            </a:extLst>
          </p:cNvPr>
          <p:cNvSpPr/>
          <p:nvPr/>
        </p:nvSpPr>
        <p:spPr>
          <a:xfrm>
            <a:off x="790495" y="2419605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0" y="0"/>
                </a:moveTo>
                <a:lnTo>
                  <a:pt x="184469" y="0"/>
                </a:lnTo>
                <a:lnTo>
                  <a:pt x="184469" y="780444"/>
                </a:lnTo>
                <a:lnTo>
                  <a:pt x="0" y="78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30">
            <a:extLst>
              <a:ext uri="{FF2B5EF4-FFF2-40B4-BE49-F238E27FC236}">
                <a16:creationId xmlns:a16="http://schemas.microsoft.com/office/drawing/2014/main" id="{4F5E10E8-3C95-94F2-BE5B-2B0AB04CE41C}"/>
              </a:ext>
            </a:extLst>
          </p:cNvPr>
          <p:cNvSpPr/>
          <p:nvPr/>
        </p:nvSpPr>
        <p:spPr>
          <a:xfrm flipH="1">
            <a:off x="8370277" y="2415334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184468" y="0"/>
                </a:moveTo>
                <a:lnTo>
                  <a:pt x="0" y="0"/>
                </a:lnTo>
                <a:lnTo>
                  <a:pt x="0" y="780444"/>
                </a:lnTo>
                <a:lnTo>
                  <a:pt x="184468" y="780444"/>
                </a:lnTo>
                <a:lnTo>
                  <a:pt x="1844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64D3C3B0-AE0B-8BF1-8210-8AA441AF592C}"/>
              </a:ext>
            </a:extLst>
          </p:cNvPr>
          <p:cNvSpPr txBox="1"/>
          <p:nvPr/>
        </p:nvSpPr>
        <p:spPr>
          <a:xfrm>
            <a:off x="989646" y="4792075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사용자가 입력한 러닝 거리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(km)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를 기반으로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,</a:t>
            </a:r>
          </a:p>
        </p:txBody>
      </p:sp>
      <p:sp>
        <p:nvSpPr>
          <p:cNvPr id="18" name="TextBox 21">
            <a:extLst>
              <a:ext uri="{FF2B5EF4-FFF2-40B4-BE49-F238E27FC236}">
                <a16:creationId xmlns:a16="http://schemas.microsoft.com/office/drawing/2014/main" id="{9C14AF7F-57E2-4FE8-6D46-6558E08F12AC}"/>
              </a:ext>
            </a:extLst>
          </p:cNvPr>
          <p:cNvSpPr txBox="1"/>
          <p:nvPr/>
        </p:nvSpPr>
        <p:spPr>
          <a:xfrm>
            <a:off x="989646" y="3740987"/>
            <a:ext cx="7483236" cy="8653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altLang="ko-KR" sz="2400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RunningWeb</a:t>
            </a:r>
            <a:endParaRPr lang="en-US" altLang="ko-KR" sz="24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Docker + Kubernetes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를 이용한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웹앱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배포</a:t>
            </a:r>
            <a:endParaRPr lang="en-US" altLang="ko-KR" sz="24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9" name="TextBox 21">
            <a:extLst>
              <a:ext uri="{FF2B5EF4-FFF2-40B4-BE49-F238E27FC236}">
                <a16:creationId xmlns:a16="http://schemas.microsoft.com/office/drawing/2014/main" id="{A2F8247F-3F05-D72D-F93D-AA99DCA0131E}"/>
              </a:ext>
            </a:extLst>
          </p:cNvPr>
          <p:cNvSpPr txBox="1"/>
          <p:nvPr/>
        </p:nvSpPr>
        <p:spPr>
          <a:xfrm>
            <a:off x="989646" y="5580110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칼로리를 계산하고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그 결과를 서버에</a:t>
            </a:r>
            <a:endParaRPr lang="en-US" altLang="ko-KR" sz="2400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20" name="TextBox 21">
            <a:extLst>
              <a:ext uri="{FF2B5EF4-FFF2-40B4-BE49-F238E27FC236}">
                <a16:creationId xmlns:a16="http://schemas.microsoft.com/office/drawing/2014/main" id="{9F2231FE-72B3-C000-0574-F7FDA65DC221}"/>
              </a:ext>
            </a:extLst>
          </p:cNvPr>
          <p:cNvSpPr txBox="1"/>
          <p:nvPr/>
        </p:nvSpPr>
        <p:spPr>
          <a:xfrm>
            <a:off x="989646" y="6368145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저장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·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조회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·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초기화할 수 있는 웹 서비스를 구현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.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FF192D98-4F17-56D4-003C-3BCD42B08B69}"/>
              </a:ext>
            </a:extLst>
          </p:cNvPr>
          <p:cNvSpPr txBox="1"/>
          <p:nvPr/>
        </p:nvSpPr>
        <p:spPr>
          <a:xfrm>
            <a:off x="989646" y="7156180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해당 서비스를 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Node.js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로 개발하고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, Docker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로</a:t>
            </a:r>
            <a:endParaRPr lang="en-US" altLang="ko-KR" sz="2400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70BDD9-CD8D-E882-73BE-8AEBDFEEC049}"/>
              </a:ext>
            </a:extLst>
          </p:cNvPr>
          <p:cNvSpPr txBox="1"/>
          <p:nvPr/>
        </p:nvSpPr>
        <p:spPr>
          <a:xfrm>
            <a:off x="989646" y="7944215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 err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이미지화한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뒤 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Kubernetes 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클러스터에 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Ingress </a:t>
            </a: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기반</a:t>
            </a:r>
            <a:endParaRPr lang="en-US" altLang="ko-KR" sz="2400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EECB7C84-7297-09D5-0A51-F1C6D075BC85}"/>
              </a:ext>
            </a:extLst>
          </p:cNvPr>
          <p:cNvSpPr txBox="1"/>
          <p:nvPr/>
        </p:nvSpPr>
        <p:spPr>
          <a:xfrm>
            <a:off x="989646" y="8732250"/>
            <a:ext cx="7483236" cy="416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도메인 접속까지 지원하는 실전 배포 환경 구축</a:t>
            </a:r>
            <a:r>
              <a:rPr lang="en-US" altLang="ko-KR" sz="2400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.</a:t>
            </a:r>
          </a:p>
        </p:txBody>
      </p:sp>
      <p:sp>
        <p:nvSpPr>
          <p:cNvPr id="24" name="AutoShape 6">
            <a:extLst>
              <a:ext uri="{FF2B5EF4-FFF2-40B4-BE49-F238E27FC236}">
                <a16:creationId xmlns:a16="http://schemas.microsoft.com/office/drawing/2014/main" id="{94748246-41E4-162D-231E-F270ABE098D8}"/>
              </a:ext>
            </a:extLst>
          </p:cNvPr>
          <p:cNvSpPr/>
          <p:nvPr/>
        </p:nvSpPr>
        <p:spPr>
          <a:xfrm>
            <a:off x="1172787" y="616458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1CF2F097-8216-67F7-B005-DA76AA78D72D}"/>
              </a:ext>
            </a:extLst>
          </p:cNvPr>
          <p:cNvSpPr/>
          <p:nvPr/>
        </p:nvSpPr>
        <p:spPr>
          <a:xfrm>
            <a:off x="1172787" y="695706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AutoShape 6">
            <a:extLst>
              <a:ext uri="{FF2B5EF4-FFF2-40B4-BE49-F238E27FC236}">
                <a16:creationId xmlns:a16="http://schemas.microsoft.com/office/drawing/2014/main" id="{45086F9D-76F7-EAB1-0ADC-0DEF7456A14B}"/>
              </a:ext>
            </a:extLst>
          </p:cNvPr>
          <p:cNvSpPr/>
          <p:nvPr/>
        </p:nvSpPr>
        <p:spPr>
          <a:xfrm>
            <a:off x="1172787" y="774954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7" name="AutoShape 6">
            <a:extLst>
              <a:ext uri="{FF2B5EF4-FFF2-40B4-BE49-F238E27FC236}">
                <a16:creationId xmlns:a16="http://schemas.microsoft.com/office/drawing/2014/main" id="{303AE331-8515-56BB-60BE-7DC361EB0355}"/>
              </a:ext>
            </a:extLst>
          </p:cNvPr>
          <p:cNvSpPr/>
          <p:nvPr/>
        </p:nvSpPr>
        <p:spPr>
          <a:xfrm>
            <a:off x="1172787" y="854202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AutoShape 6">
            <a:extLst>
              <a:ext uri="{FF2B5EF4-FFF2-40B4-BE49-F238E27FC236}">
                <a16:creationId xmlns:a16="http://schemas.microsoft.com/office/drawing/2014/main" id="{546C609E-E5EF-C144-E1EC-03064A781481}"/>
              </a:ext>
            </a:extLst>
          </p:cNvPr>
          <p:cNvSpPr/>
          <p:nvPr/>
        </p:nvSpPr>
        <p:spPr>
          <a:xfrm>
            <a:off x="1172787" y="933450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32" name="Group 5">
            <a:extLst>
              <a:ext uri="{FF2B5EF4-FFF2-40B4-BE49-F238E27FC236}">
                <a16:creationId xmlns:a16="http://schemas.microsoft.com/office/drawing/2014/main" id="{A85158E4-E58B-C7B7-FE05-0325046C2735}"/>
              </a:ext>
            </a:extLst>
          </p:cNvPr>
          <p:cNvGrpSpPr/>
          <p:nvPr/>
        </p:nvGrpSpPr>
        <p:grpSpPr>
          <a:xfrm>
            <a:off x="8941577" y="3695700"/>
            <a:ext cx="8778635" cy="5956299"/>
            <a:chOff x="0" y="0"/>
            <a:chExt cx="4057221" cy="959633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CC1E5113-4B82-77C6-170E-3F8366A16313}"/>
                </a:ext>
              </a:extLst>
            </p:cNvPr>
            <p:cNvSpPr/>
            <p:nvPr/>
          </p:nvSpPr>
          <p:spPr>
            <a:xfrm>
              <a:off x="0" y="0"/>
              <a:ext cx="4057221" cy="959633"/>
            </a:xfrm>
            <a:custGeom>
              <a:avLst/>
              <a:gdLst/>
              <a:ahLst/>
              <a:cxnLst/>
              <a:rect l="l" t="t" r="r" b="b"/>
              <a:pathLst>
                <a:path w="4057221" h="959633">
                  <a:moveTo>
                    <a:pt x="10554" y="0"/>
                  </a:moveTo>
                  <a:lnTo>
                    <a:pt x="4046667" y="0"/>
                  </a:lnTo>
                  <a:cubicBezTo>
                    <a:pt x="4052496" y="0"/>
                    <a:pt x="4057221" y="4725"/>
                    <a:pt x="4057221" y="10554"/>
                  </a:cubicBezTo>
                  <a:lnTo>
                    <a:pt x="4057221" y="949079"/>
                  </a:lnTo>
                  <a:cubicBezTo>
                    <a:pt x="4057221" y="954908"/>
                    <a:pt x="4052496" y="959633"/>
                    <a:pt x="4046667" y="959633"/>
                  </a:cubicBezTo>
                  <a:lnTo>
                    <a:pt x="10554" y="959633"/>
                  </a:lnTo>
                  <a:cubicBezTo>
                    <a:pt x="4725" y="959633"/>
                    <a:pt x="0" y="954908"/>
                    <a:pt x="0" y="949079"/>
                  </a:cubicBezTo>
                  <a:lnTo>
                    <a:pt x="0" y="10554"/>
                  </a:lnTo>
                  <a:cubicBezTo>
                    <a:pt x="0" y="4725"/>
                    <a:pt x="4725" y="0"/>
                    <a:pt x="10554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1" name="TextBox 7">
              <a:extLst>
                <a:ext uri="{FF2B5EF4-FFF2-40B4-BE49-F238E27FC236}">
                  <a16:creationId xmlns:a16="http://schemas.microsoft.com/office/drawing/2014/main" id="{A01443B5-0D6B-266E-23D6-12FCB0EF8514}"/>
                </a:ext>
              </a:extLst>
            </p:cNvPr>
            <p:cNvSpPr txBox="1"/>
            <p:nvPr/>
          </p:nvSpPr>
          <p:spPr>
            <a:xfrm>
              <a:off x="0" y="-47625"/>
              <a:ext cx="4057221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42" name="TextBox 10">
            <a:extLst>
              <a:ext uri="{FF2B5EF4-FFF2-40B4-BE49-F238E27FC236}">
                <a16:creationId xmlns:a16="http://schemas.microsoft.com/office/drawing/2014/main" id="{C4EAF606-CE43-3934-1865-DA836C072A8C}"/>
              </a:ext>
            </a:extLst>
          </p:cNvPr>
          <p:cNvSpPr txBox="1"/>
          <p:nvPr/>
        </p:nvSpPr>
        <p:spPr>
          <a:xfrm>
            <a:off x="9083835" y="2424887"/>
            <a:ext cx="8494120" cy="679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사용 기술 스택</a:t>
            </a:r>
            <a:endParaRPr lang="en-US" sz="39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3" name="Freeform 30">
            <a:extLst>
              <a:ext uri="{FF2B5EF4-FFF2-40B4-BE49-F238E27FC236}">
                <a16:creationId xmlns:a16="http://schemas.microsoft.com/office/drawing/2014/main" id="{37647F4F-3E46-6C45-C732-C6146FB3BA45}"/>
              </a:ext>
            </a:extLst>
          </p:cNvPr>
          <p:cNvSpPr/>
          <p:nvPr/>
        </p:nvSpPr>
        <p:spPr>
          <a:xfrm flipH="1">
            <a:off x="17577955" y="2415334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184468" y="0"/>
                </a:moveTo>
                <a:lnTo>
                  <a:pt x="0" y="0"/>
                </a:lnTo>
                <a:lnTo>
                  <a:pt x="0" y="780444"/>
                </a:lnTo>
                <a:lnTo>
                  <a:pt x="184468" y="780444"/>
                </a:lnTo>
                <a:lnTo>
                  <a:pt x="1844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4" name="Freeform 29">
            <a:extLst>
              <a:ext uri="{FF2B5EF4-FFF2-40B4-BE49-F238E27FC236}">
                <a16:creationId xmlns:a16="http://schemas.microsoft.com/office/drawing/2014/main" id="{5BFE59C6-73FC-2BEC-348D-6DD46B6AD703}"/>
              </a:ext>
            </a:extLst>
          </p:cNvPr>
          <p:cNvSpPr/>
          <p:nvPr/>
        </p:nvSpPr>
        <p:spPr>
          <a:xfrm>
            <a:off x="8899365" y="2415334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0" y="0"/>
                </a:moveTo>
                <a:lnTo>
                  <a:pt x="184469" y="0"/>
                </a:lnTo>
                <a:lnTo>
                  <a:pt x="184469" y="780444"/>
                </a:lnTo>
                <a:lnTo>
                  <a:pt x="0" y="78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4" name="AutoShape 6">
            <a:extLst>
              <a:ext uri="{FF2B5EF4-FFF2-40B4-BE49-F238E27FC236}">
                <a16:creationId xmlns:a16="http://schemas.microsoft.com/office/drawing/2014/main" id="{29D175E1-5577-4919-A057-25D30E56AF34}"/>
              </a:ext>
            </a:extLst>
          </p:cNvPr>
          <p:cNvSpPr/>
          <p:nvPr/>
        </p:nvSpPr>
        <p:spPr>
          <a:xfrm>
            <a:off x="1172787" y="5372100"/>
            <a:ext cx="7116954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9ECDF8EF-7D22-5F4D-62DA-55B024709DA7}"/>
              </a:ext>
            </a:extLst>
          </p:cNvPr>
          <p:cNvGraphicFramePr>
            <a:graphicFrameLocks noGrp="1"/>
          </p:cNvGraphicFramePr>
          <p:nvPr/>
        </p:nvGraphicFramePr>
        <p:xfrm>
          <a:off x="9107401" y="3882595"/>
          <a:ext cx="8411174" cy="5387559"/>
        </p:xfrm>
        <a:graphic>
          <a:graphicData uri="http://schemas.openxmlformats.org/drawingml/2006/table">
            <a:tbl>
              <a:tblPr/>
              <a:tblGrid>
                <a:gridCol w="4205587">
                  <a:extLst>
                    <a:ext uri="{9D8B030D-6E8A-4147-A177-3AD203B41FA5}">
                      <a16:colId xmlns:a16="http://schemas.microsoft.com/office/drawing/2014/main" val="71908538"/>
                    </a:ext>
                  </a:extLst>
                </a:gridCol>
                <a:gridCol w="4205587">
                  <a:extLst>
                    <a:ext uri="{9D8B030D-6E8A-4147-A177-3AD203B41FA5}">
                      <a16:colId xmlns:a16="http://schemas.microsoft.com/office/drawing/2014/main" val="4199592934"/>
                    </a:ext>
                  </a:extLst>
                </a:gridCol>
              </a:tblGrid>
              <a:tr h="552570">
                <a:tc>
                  <a:txBody>
                    <a:bodyPr/>
                    <a:lstStyle/>
                    <a:p>
                      <a:r>
                        <a:rPr lang="ko-KR" altLang="en-US"/>
                        <a:t>항목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내용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2116954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en-US" b="1"/>
                        <a:t>Frontend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HTML, CSS, JavaScript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0495638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en-US" b="1"/>
                        <a:t>Backend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Node.js + Express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5212659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ko-KR" altLang="en-US" b="1"/>
                        <a:t>파일 저장 방식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fs.appendFile → /app/output/result.txt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225265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en-US" b="1"/>
                        <a:t>Docker </a:t>
                      </a:r>
                      <a:r>
                        <a:rPr lang="ko-KR" altLang="en-US" b="1"/>
                        <a:t>이미지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amdission/runningcalculweb-app:latest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5420256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ko-KR" altLang="en-US" b="1"/>
                        <a:t>이미지 저장소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Docker Hub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9942855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ko-KR" altLang="en-US" b="1"/>
                        <a:t>배포 환경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Kubernetes (1 master, 1 worker)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2641957"/>
                  </a:ext>
                </a:extLst>
              </a:tr>
              <a:tr h="552570">
                <a:tc>
                  <a:txBody>
                    <a:bodyPr/>
                    <a:lstStyle/>
                    <a:p>
                      <a:r>
                        <a:rPr lang="ko-KR" altLang="en-US" b="1"/>
                        <a:t>스토리지 구성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PV (hostPath), PVC (1Gi)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678412"/>
                  </a:ext>
                </a:extLst>
              </a:tr>
              <a:tr h="966999">
                <a:tc>
                  <a:txBody>
                    <a:bodyPr/>
                    <a:lstStyle/>
                    <a:p>
                      <a:r>
                        <a:rPr lang="en-US" b="1"/>
                        <a:t>Ingress </a:t>
                      </a:r>
                      <a:r>
                        <a:rPr lang="ko-KR" altLang="en-US" b="1"/>
                        <a:t>설정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NGINX Ingress Controller + </a:t>
                      </a:r>
                      <a:r>
                        <a:rPr lang="ko-KR" altLang="en-US" dirty="0"/>
                        <a:t>도메인 매핑 </a:t>
                      </a:r>
                      <a:r>
                        <a:rPr lang="en-US" altLang="ko-KR" dirty="0"/>
                        <a:t>(</a:t>
                      </a:r>
                      <a:r>
                        <a:rPr lang="en-US" dirty="0" err="1"/>
                        <a:t>runningweb.local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305703"/>
                  </a:ext>
                </a:extLst>
              </a:tr>
            </a:tbl>
          </a:graphicData>
        </a:graphic>
      </p:graphicFrame>
      <p:sp>
        <p:nvSpPr>
          <p:cNvPr id="66" name="AutoShape 6">
            <a:extLst>
              <a:ext uri="{FF2B5EF4-FFF2-40B4-BE49-F238E27FC236}">
                <a16:creationId xmlns:a16="http://schemas.microsoft.com/office/drawing/2014/main" id="{9999009B-167E-99E6-4AB2-090ED571744B}"/>
              </a:ext>
            </a:extLst>
          </p:cNvPr>
          <p:cNvSpPr/>
          <p:nvPr/>
        </p:nvSpPr>
        <p:spPr>
          <a:xfrm>
            <a:off x="9131431" y="4361900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67" name="AutoShape 6">
            <a:extLst>
              <a:ext uri="{FF2B5EF4-FFF2-40B4-BE49-F238E27FC236}">
                <a16:creationId xmlns:a16="http://schemas.microsoft.com/office/drawing/2014/main" id="{186E09CC-2BE8-C49E-1149-4036759FA3BD}"/>
              </a:ext>
            </a:extLst>
          </p:cNvPr>
          <p:cNvSpPr/>
          <p:nvPr/>
        </p:nvSpPr>
        <p:spPr>
          <a:xfrm>
            <a:off x="9131431" y="5439985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68" name="AutoShape 6">
            <a:extLst>
              <a:ext uri="{FF2B5EF4-FFF2-40B4-BE49-F238E27FC236}">
                <a16:creationId xmlns:a16="http://schemas.microsoft.com/office/drawing/2014/main" id="{22ADD32E-21B4-1E57-5164-72F51D1028BD}"/>
              </a:ext>
            </a:extLst>
          </p:cNvPr>
          <p:cNvSpPr/>
          <p:nvPr/>
        </p:nvSpPr>
        <p:spPr>
          <a:xfrm>
            <a:off x="9131431" y="5992843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69" name="AutoShape 6">
            <a:extLst>
              <a:ext uri="{FF2B5EF4-FFF2-40B4-BE49-F238E27FC236}">
                <a16:creationId xmlns:a16="http://schemas.microsoft.com/office/drawing/2014/main" id="{4765862E-C6EB-02F0-0CAB-DECD09134F64}"/>
              </a:ext>
            </a:extLst>
          </p:cNvPr>
          <p:cNvSpPr/>
          <p:nvPr/>
        </p:nvSpPr>
        <p:spPr>
          <a:xfrm>
            <a:off x="9131431" y="6554635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0" name="AutoShape 6">
            <a:extLst>
              <a:ext uri="{FF2B5EF4-FFF2-40B4-BE49-F238E27FC236}">
                <a16:creationId xmlns:a16="http://schemas.microsoft.com/office/drawing/2014/main" id="{42F1A909-21BB-1325-DDCE-1E33BCEDC5D4}"/>
              </a:ext>
            </a:extLst>
          </p:cNvPr>
          <p:cNvSpPr/>
          <p:nvPr/>
        </p:nvSpPr>
        <p:spPr>
          <a:xfrm>
            <a:off x="9131431" y="7671102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1" name="AutoShape 6">
            <a:extLst>
              <a:ext uri="{FF2B5EF4-FFF2-40B4-BE49-F238E27FC236}">
                <a16:creationId xmlns:a16="http://schemas.microsoft.com/office/drawing/2014/main" id="{94EC3858-D4B2-7889-6A88-335B8F3E4CAA}"/>
              </a:ext>
            </a:extLst>
          </p:cNvPr>
          <p:cNvSpPr/>
          <p:nvPr/>
        </p:nvSpPr>
        <p:spPr>
          <a:xfrm>
            <a:off x="9131431" y="8305167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2" name="AutoShape 6">
            <a:extLst>
              <a:ext uri="{FF2B5EF4-FFF2-40B4-BE49-F238E27FC236}">
                <a16:creationId xmlns:a16="http://schemas.microsoft.com/office/drawing/2014/main" id="{D6FA0177-A730-AA10-16F5-DEF5F34F110A}"/>
              </a:ext>
            </a:extLst>
          </p:cNvPr>
          <p:cNvSpPr/>
          <p:nvPr/>
        </p:nvSpPr>
        <p:spPr>
          <a:xfrm>
            <a:off x="9131431" y="9115133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3" name="AutoShape 6">
            <a:extLst>
              <a:ext uri="{FF2B5EF4-FFF2-40B4-BE49-F238E27FC236}">
                <a16:creationId xmlns:a16="http://schemas.microsoft.com/office/drawing/2014/main" id="{7E4AF747-AE89-CAFE-618C-7136B2D192A2}"/>
              </a:ext>
            </a:extLst>
          </p:cNvPr>
          <p:cNvSpPr/>
          <p:nvPr/>
        </p:nvSpPr>
        <p:spPr>
          <a:xfrm>
            <a:off x="9131431" y="4884684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4" name="AutoShape 6">
            <a:extLst>
              <a:ext uri="{FF2B5EF4-FFF2-40B4-BE49-F238E27FC236}">
                <a16:creationId xmlns:a16="http://schemas.microsoft.com/office/drawing/2014/main" id="{26CC4B5D-503A-E62F-FF3A-5BB702F3E808}"/>
              </a:ext>
            </a:extLst>
          </p:cNvPr>
          <p:cNvSpPr/>
          <p:nvPr/>
        </p:nvSpPr>
        <p:spPr>
          <a:xfrm>
            <a:off x="9131431" y="7107375"/>
            <a:ext cx="8229599" cy="21739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0176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28995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53323" y="644525"/>
            <a:ext cx="2890101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 및 전체 구성도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2177" y="635000"/>
            <a:ext cx="36574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56398" y="1482342"/>
            <a:ext cx="944827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전체 구성도</a:t>
            </a:r>
            <a:endParaRPr lang="en-US" sz="39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9" name="Freeform 29"/>
          <p:cNvSpPr/>
          <p:nvPr/>
        </p:nvSpPr>
        <p:spPr>
          <a:xfrm>
            <a:off x="3895494" y="1477060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0" y="0"/>
                </a:moveTo>
                <a:lnTo>
                  <a:pt x="184469" y="0"/>
                </a:lnTo>
                <a:lnTo>
                  <a:pt x="184469" y="780444"/>
                </a:lnTo>
                <a:lnTo>
                  <a:pt x="0" y="78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Freeform 30"/>
          <p:cNvSpPr/>
          <p:nvPr/>
        </p:nvSpPr>
        <p:spPr>
          <a:xfrm flipH="1">
            <a:off x="14080903" y="1477060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184468" y="0"/>
                </a:moveTo>
                <a:lnTo>
                  <a:pt x="0" y="0"/>
                </a:lnTo>
                <a:lnTo>
                  <a:pt x="0" y="780444"/>
                </a:lnTo>
                <a:lnTo>
                  <a:pt x="184468" y="780444"/>
                </a:lnTo>
                <a:lnTo>
                  <a:pt x="1844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6" name="그림 5" descr="텍스트, 도표, 평면도, 기술 도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713FD75-1759-57B7-3A8E-D940817A4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031" y="2548002"/>
            <a:ext cx="8084916" cy="7351036"/>
          </a:xfrm>
          <a:prstGeom prst="rect">
            <a:avLst/>
          </a:prstGeom>
        </p:spPr>
      </p:pic>
      <p:sp>
        <p:nvSpPr>
          <p:cNvPr id="7" name="TextBox 15">
            <a:extLst>
              <a:ext uri="{FF2B5EF4-FFF2-40B4-BE49-F238E27FC236}">
                <a16:creationId xmlns:a16="http://schemas.microsoft.com/office/drawing/2014/main" id="{060C3F16-122C-CC32-09B0-46A76BC8FF4F}"/>
              </a:ext>
            </a:extLst>
          </p:cNvPr>
          <p:cNvSpPr txBox="1"/>
          <p:nvPr/>
        </p:nvSpPr>
        <p:spPr>
          <a:xfrm>
            <a:off x="996699" y="3333001"/>
            <a:ext cx="8166251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1.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사용자는 웹 브라우저 에서 앱에 접근 시 포트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8080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을 통해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Ingress </a:t>
            </a:r>
            <a:r>
              <a:rPr lang="en-US" altLang="ko-KR" sz="3200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NodePort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(31823)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으로 포워딩 됨  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46FEFC4A-13CE-3D5A-15EF-1325934CA594}"/>
              </a:ext>
            </a:extLst>
          </p:cNvPr>
          <p:cNvSpPr txBox="1"/>
          <p:nvPr/>
        </p:nvSpPr>
        <p:spPr>
          <a:xfrm>
            <a:off x="996699" y="5484856"/>
            <a:ext cx="8166251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2.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Ingress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는 받은 요청을 적절한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Service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로 라우팅하며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Service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는 외부 요청을 내부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pod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로 전달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76ABFB76-0152-40BE-22A1-41E53BCFAFCA}"/>
              </a:ext>
            </a:extLst>
          </p:cNvPr>
          <p:cNvSpPr txBox="1"/>
          <p:nvPr/>
        </p:nvSpPr>
        <p:spPr>
          <a:xfrm>
            <a:off x="996699" y="7636711"/>
            <a:ext cx="8166251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3.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실재 앱이 실행되는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Pod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내부 웹 앱에서 칼로리 계산 및 결과를 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PV(result.txt 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파일</a:t>
            </a:r>
            <a:r>
              <a:rPr lang="en-US" altLang="ko-KR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 저장 하며 기록 조회와 초기화 등 기능을 담당 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481964-0BD5-1D4C-211C-F218762E5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8D7CB49-F1F7-D08A-80C0-79AB79DD200F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E7F9285-5998-D583-C8F6-9BE9DC7EC373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C5C75BA-E0B8-85F4-EFEF-DD03D24C9D5C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88D3A35D-2BF4-10B6-0A92-5AF4567FF3A4}"/>
              </a:ext>
            </a:extLst>
          </p:cNvPr>
          <p:cNvSpPr txBox="1"/>
          <p:nvPr/>
        </p:nvSpPr>
        <p:spPr>
          <a:xfrm>
            <a:off x="1253323" y="644525"/>
            <a:ext cx="5223677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함수 설명 및 시퀀스 다이어그램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8DE39E4F-8FCA-EC08-6BFC-E43B80A83A6A}"/>
              </a:ext>
            </a:extLst>
          </p:cNvPr>
          <p:cNvSpPr txBox="1"/>
          <p:nvPr/>
        </p:nvSpPr>
        <p:spPr>
          <a:xfrm>
            <a:off x="702177" y="635000"/>
            <a:ext cx="440823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02</a:t>
            </a:r>
          </a:p>
        </p:txBody>
      </p:sp>
      <p:grpSp>
        <p:nvGrpSpPr>
          <p:cNvPr id="37" name="Group 18">
            <a:extLst>
              <a:ext uri="{FF2B5EF4-FFF2-40B4-BE49-F238E27FC236}">
                <a16:creationId xmlns:a16="http://schemas.microsoft.com/office/drawing/2014/main" id="{419626B0-3A9E-36D6-6C3A-D731A9E5D19A}"/>
              </a:ext>
            </a:extLst>
          </p:cNvPr>
          <p:cNvGrpSpPr/>
          <p:nvPr/>
        </p:nvGrpSpPr>
        <p:grpSpPr>
          <a:xfrm>
            <a:off x="1181100" y="2400300"/>
            <a:ext cx="15925801" cy="6705600"/>
            <a:chOff x="0" y="0"/>
            <a:chExt cx="1332289" cy="959633"/>
          </a:xfrm>
        </p:grpSpPr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4E059F02-7922-F47C-379D-A2E07E5E8A1C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9" name="TextBox 20">
              <a:extLst>
                <a:ext uri="{FF2B5EF4-FFF2-40B4-BE49-F238E27FC236}">
                  <a16:creationId xmlns:a16="http://schemas.microsoft.com/office/drawing/2014/main" id="{55F2D51C-D00C-8356-2677-A6925C1B333F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F218CE4-17FB-B1FA-58DE-8624A62310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164078"/>
              </p:ext>
            </p:extLst>
          </p:nvPr>
        </p:nvGraphicFramePr>
        <p:xfrm>
          <a:off x="1600200" y="2781300"/>
          <a:ext cx="15087600" cy="601980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427573362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81836986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931821335"/>
                    </a:ext>
                  </a:extLst>
                </a:gridCol>
              </a:tblGrid>
              <a:tr h="406142">
                <a:tc>
                  <a:txBody>
                    <a:bodyPr/>
                    <a:lstStyle/>
                    <a:p>
                      <a:r>
                        <a:rPr lang="ko-KR" altLang="en-US"/>
                        <a:t>구성 위치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함수</a:t>
                      </a:r>
                      <a:r>
                        <a:rPr lang="en-US" altLang="ko-KR"/>
                        <a:t>/</a:t>
                      </a:r>
                      <a:r>
                        <a:rPr lang="ko-KR" altLang="en-US"/>
                        <a:t>라우팅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7329243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index.html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&lt;button onclick="..."&gt;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사용자 </a:t>
                      </a:r>
                      <a:r>
                        <a:rPr lang="en-US" altLang="ko-KR" b="1"/>
                        <a:t>UI</a:t>
                      </a:r>
                      <a:r>
                        <a:rPr lang="ko-KR" altLang="en-US" b="1"/>
                        <a:t>에서 버튼 클릭 시 </a:t>
                      </a:r>
                      <a:r>
                        <a:rPr lang="en-US" altLang="ko-KR" b="1"/>
                        <a:t>JS </a:t>
                      </a:r>
                      <a:r>
                        <a:rPr lang="ko-KR" altLang="en-US" b="1"/>
                        <a:t>함수 호출 </a:t>
                      </a:r>
                      <a:r>
                        <a:rPr lang="en-US" altLang="ko-KR" b="1"/>
                        <a:t>(</a:t>
                      </a:r>
                      <a:r>
                        <a:rPr lang="ko-KR" altLang="en-US" b="1"/>
                        <a:t>거리 입력</a:t>
                      </a:r>
                      <a:r>
                        <a:rPr lang="en-US" altLang="ko-KR" b="1"/>
                        <a:t>, </a:t>
                      </a:r>
                      <a:r>
                        <a:rPr lang="ko-KR" altLang="en-US" b="1"/>
                        <a:t>로그 보기</a:t>
                      </a:r>
                      <a:r>
                        <a:rPr lang="en-US" altLang="ko-KR" b="1"/>
                        <a:t>, </a:t>
                      </a:r>
                      <a:r>
                        <a:rPr lang="ko-KR" altLang="en-US" b="1"/>
                        <a:t>초기화</a:t>
                      </a:r>
                      <a:r>
                        <a:rPr lang="en-US" altLang="ko-KR" b="1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104548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script.js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calculateCalories()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거리</a:t>
                      </a:r>
                      <a:r>
                        <a:rPr lang="en-US" altLang="ko-KR" b="1"/>
                        <a:t>(km) </a:t>
                      </a:r>
                      <a:r>
                        <a:rPr lang="ko-KR" altLang="en-US" b="1"/>
                        <a:t>입력 받아 칼로리 계산 후 서버에 </a:t>
                      </a:r>
                      <a:r>
                        <a:rPr lang="en-US" altLang="ko-KR" b="1"/>
                        <a:t>POST </a:t>
                      </a:r>
                      <a:r>
                        <a:rPr lang="ko-KR" altLang="en-US" b="1"/>
                        <a:t>요청 </a:t>
                      </a:r>
                      <a:r>
                        <a:rPr lang="en-US" altLang="ko-KR" b="1"/>
                        <a:t>(/save)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738280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script.js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showLogs</a:t>
                      </a:r>
                      <a:r>
                        <a:rPr lang="en-US" b="1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서버의 </a:t>
                      </a:r>
                      <a:r>
                        <a:rPr lang="en-US" altLang="ko-KR" b="1"/>
                        <a:t>/logs API</a:t>
                      </a:r>
                      <a:r>
                        <a:rPr lang="ko-KR" altLang="en-US" b="1"/>
                        <a:t>에 </a:t>
                      </a:r>
                      <a:r>
                        <a:rPr lang="en-US" altLang="ko-KR" b="1"/>
                        <a:t>GET </a:t>
                      </a:r>
                      <a:r>
                        <a:rPr lang="ko-KR" altLang="en-US" b="1"/>
                        <a:t>요청하여 저장된 결과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4843674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script.js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clearLogs()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서버의 </a:t>
                      </a:r>
                      <a:r>
                        <a:rPr lang="en-US" altLang="ko-KR" b="1"/>
                        <a:t>/logs API</a:t>
                      </a:r>
                      <a:r>
                        <a:rPr lang="ko-KR" altLang="en-US" b="1"/>
                        <a:t>에 </a:t>
                      </a:r>
                      <a:r>
                        <a:rPr lang="en-US" altLang="ko-KR" b="1"/>
                        <a:t>DELETE </a:t>
                      </a:r>
                      <a:r>
                        <a:rPr lang="ko-KR" altLang="en-US" b="1"/>
                        <a:t>요청하여 기록 초기화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7611696"/>
                  </a:ext>
                </a:extLst>
              </a:tr>
              <a:tr h="1001446">
                <a:tc>
                  <a:txBody>
                    <a:bodyPr/>
                    <a:lstStyle/>
                    <a:p>
                      <a:r>
                        <a:rPr lang="en-US" b="1"/>
                        <a:t>server.js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app.post('/save')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클라이언트로부터 받은 거리 데이터를 기반으로 칼로리 계산 후 텍스트 파일에 저장 </a:t>
                      </a:r>
                      <a:r>
                        <a:rPr lang="en-US" altLang="ko-KR" b="1"/>
                        <a:t>(result.txt)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334705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server.js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app.get('/logs')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저장된 로그 파일</a:t>
                      </a:r>
                      <a:r>
                        <a:rPr lang="en-US" altLang="ko-KR" b="1"/>
                        <a:t>(result.txt) </a:t>
                      </a:r>
                      <a:r>
                        <a:rPr lang="ko-KR" altLang="en-US" b="1"/>
                        <a:t>내용을 클라이언트에 응답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1246088"/>
                  </a:ext>
                </a:extLst>
              </a:tr>
              <a:tr h="406142">
                <a:tc>
                  <a:txBody>
                    <a:bodyPr/>
                    <a:lstStyle/>
                    <a:p>
                      <a:r>
                        <a:rPr lang="en-US" b="1"/>
                        <a:t>server.js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app.delete('/logs')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b="1"/>
                        <a:t>로그 파일의 내용을 비워 초기화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22037"/>
                  </a:ext>
                </a:extLst>
              </a:tr>
              <a:tr h="701012">
                <a:tc>
                  <a:txBody>
                    <a:bodyPr/>
                    <a:lstStyle/>
                    <a:p>
                      <a:r>
                        <a:rPr lang="en-US" b="1"/>
                        <a:t>server.js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express.static(__dirname)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index.html, script.js, style.css </a:t>
                      </a:r>
                      <a:r>
                        <a:rPr lang="ko-KR" altLang="en-US" b="1" dirty="0"/>
                        <a:t>같은 정적 파일 제공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8237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0392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8800D3-B600-ABF5-6F27-6950510A1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546CB52-734F-F117-3DD0-5B9620C5F151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CB619FC-E491-0CAD-33C9-BC917F19A170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3E3177D-15D3-75EA-2979-DA98037B8555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F48727EC-8991-6466-C415-6507FF044BDF}"/>
              </a:ext>
            </a:extLst>
          </p:cNvPr>
          <p:cNvSpPr txBox="1"/>
          <p:nvPr/>
        </p:nvSpPr>
        <p:spPr>
          <a:xfrm>
            <a:off x="1253323" y="644525"/>
            <a:ext cx="5223677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함수 설명 및 시퀀스 다이어그램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D3D0B09-D4A2-E0D7-2E8A-6642D15C27EC}"/>
              </a:ext>
            </a:extLst>
          </p:cNvPr>
          <p:cNvSpPr txBox="1"/>
          <p:nvPr/>
        </p:nvSpPr>
        <p:spPr>
          <a:xfrm>
            <a:off x="702177" y="635000"/>
            <a:ext cx="440823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02</a:t>
            </a: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76EC6604-51EE-D449-50F5-B5E3E74EEA59}"/>
              </a:ext>
            </a:extLst>
          </p:cNvPr>
          <p:cNvSpPr txBox="1"/>
          <p:nvPr/>
        </p:nvSpPr>
        <p:spPr>
          <a:xfrm>
            <a:off x="4419861" y="1482342"/>
            <a:ext cx="944827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시퀀스 다이어그램</a:t>
            </a:r>
            <a:endParaRPr lang="en-US" sz="39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Freeform 29">
            <a:extLst>
              <a:ext uri="{FF2B5EF4-FFF2-40B4-BE49-F238E27FC236}">
                <a16:creationId xmlns:a16="http://schemas.microsoft.com/office/drawing/2014/main" id="{314DC9CE-A14D-CB4C-56B6-27A27AD8B311}"/>
              </a:ext>
            </a:extLst>
          </p:cNvPr>
          <p:cNvSpPr/>
          <p:nvPr/>
        </p:nvSpPr>
        <p:spPr>
          <a:xfrm>
            <a:off x="4235391" y="1419466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0" y="0"/>
                </a:moveTo>
                <a:lnTo>
                  <a:pt x="184469" y="0"/>
                </a:lnTo>
                <a:lnTo>
                  <a:pt x="184469" y="780444"/>
                </a:lnTo>
                <a:lnTo>
                  <a:pt x="0" y="7804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30">
            <a:extLst>
              <a:ext uri="{FF2B5EF4-FFF2-40B4-BE49-F238E27FC236}">
                <a16:creationId xmlns:a16="http://schemas.microsoft.com/office/drawing/2014/main" id="{ECCB81BA-FC2A-E141-B7A9-BA12A4F9609F}"/>
              </a:ext>
            </a:extLst>
          </p:cNvPr>
          <p:cNvSpPr/>
          <p:nvPr/>
        </p:nvSpPr>
        <p:spPr>
          <a:xfrm flipH="1">
            <a:off x="13868140" y="1431845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184468" y="0"/>
                </a:moveTo>
                <a:lnTo>
                  <a:pt x="0" y="0"/>
                </a:lnTo>
                <a:lnTo>
                  <a:pt x="0" y="780444"/>
                </a:lnTo>
                <a:lnTo>
                  <a:pt x="184468" y="780444"/>
                </a:lnTo>
                <a:lnTo>
                  <a:pt x="1844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4A3EA0-B824-7DA9-33D7-BFCFC429F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000" y="3300387"/>
            <a:ext cx="11085222" cy="5657349"/>
          </a:xfrm>
          <a:prstGeom prst="rect">
            <a:avLst/>
          </a:prstGeom>
        </p:spPr>
      </p:pic>
      <p:sp>
        <p:nvSpPr>
          <p:cNvPr id="13" name="TextBox 15">
            <a:extLst>
              <a:ext uri="{FF2B5EF4-FFF2-40B4-BE49-F238E27FC236}">
                <a16:creationId xmlns:a16="http://schemas.microsoft.com/office/drawing/2014/main" id="{0D98A3EA-F743-87BA-AA7B-BA3592F69C50}"/>
              </a:ext>
            </a:extLst>
          </p:cNvPr>
          <p:cNvSpPr txBox="1"/>
          <p:nvPr/>
        </p:nvSpPr>
        <p:spPr>
          <a:xfrm>
            <a:off x="533400" y="4143716"/>
            <a:ext cx="5943600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28600" indent="-228600" algn="l">
              <a:spcBef>
                <a:spcPct val="0"/>
              </a:spcBef>
              <a:buAutoNum type="arabicPeriod"/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사용자는 브라우저를 통해 웹 앱에 접속 및 거리 입력 혹은 버튼을 클릭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28600" indent="-228600" algn="l">
              <a:spcBef>
                <a:spcPct val="0"/>
              </a:spcBef>
              <a:buAutoNum type="arabicPeriod"/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28600" indent="-228600" algn="l">
              <a:spcBef>
                <a:spcPct val="0"/>
              </a:spcBef>
              <a:buAutoNum type="arabicPeriod"/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브라우저는 서버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(Express)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 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HTTP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요청 전송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예 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POST /save, GET /logs, DELETE /logs )</a:t>
            </a:r>
          </a:p>
          <a:p>
            <a:pPr algn="l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spcBef>
                <a:spcPct val="0"/>
              </a:spcBef>
            </a:pP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3.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서버는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요청에 따라 칼로리 계산 및 로그 파일 읽거나       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spcBef>
                <a:spcPct val="0"/>
              </a:spcBef>
            </a:pP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초기화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>
              <a:spcBef>
                <a:spcPct val="0"/>
              </a:spcBef>
            </a:pP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4. result.txt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파일을 저장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읽기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덮어쓰기 등의 작업 수행</a:t>
            </a:r>
          </a:p>
          <a:p>
            <a:pPr algn="l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spcBef>
                <a:spcPct val="0"/>
              </a:spcBef>
            </a:pP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5.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처리결과를 브라우저로 응답 및 브라우저 화면 표출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75930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B6E7F3-49D5-44AE-84BB-77157CBC6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6784321-8BE2-A597-A1CE-B7D3A0C3A731}"/>
              </a:ext>
            </a:extLst>
          </p:cNvPr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747E900-69E2-9F0A-5A32-D2602B544B8E}"/>
                </a:ext>
              </a:extLst>
            </p:cNvPr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01AD659-AA73-C577-F76F-6423AFBD7411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C9FBE131-E3F2-26B1-BEC6-415E03590388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테스트 결과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D3500C5-2A95-36CA-22F8-50F783A040B3}"/>
              </a:ext>
            </a:extLst>
          </p:cNvPr>
          <p:cNvSpPr txBox="1"/>
          <p:nvPr/>
        </p:nvSpPr>
        <p:spPr>
          <a:xfrm>
            <a:off x="702176" y="635000"/>
            <a:ext cx="551147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03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B73BBF67-5D67-9D20-80B7-D9697EF5D5AB}"/>
              </a:ext>
            </a:extLst>
          </p:cNvPr>
          <p:cNvSpPr txBox="1"/>
          <p:nvPr/>
        </p:nvSpPr>
        <p:spPr>
          <a:xfrm>
            <a:off x="702176" y="1389125"/>
            <a:ext cx="432617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프로젝트 기능 테스트</a:t>
            </a:r>
            <a:endParaRPr lang="en-US" sz="2499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pSp>
        <p:nvGrpSpPr>
          <p:cNvPr id="30" name="Group 18">
            <a:extLst>
              <a:ext uri="{FF2B5EF4-FFF2-40B4-BE49-F238E27FC236}">
                <a16:creationId xmlns:a16="http://schemas.microsoft.com/office/drawing/2014/main" id="{2C515BAC-D6E6-3C91-294A-6959C83B9244}"/>
              </a:ext>
            </a:extLst>
          </p:cNvPr>
          <p:cNvGrpSpPr/>
          <p:nvPr/>
        </p:nvGrpSpPr>
        <p:grpSpPr>
          <a:xfrm>
            <a:off x="1181100" y="2400300"/>
            <a:ext cx="15925801" cy="6705600"/>
            <a:chOff x="0" y="0"/>
            <a:chExt cx="1332289" cy="959633"/>
          </a:xfrm>
        </p:grpSpPr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CB88DCC4-303A-F8B9-5158-548DE3141517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DDAEDEBD-2D38-B48A-CC36-EEB8D9FCBB43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89F1EDA-C346-E6FF-A792-C348F702D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233216"/>
              </p:ext>
            </p:extLst>
          </p:nvPr>
        </p:nvGraphicFramePr>
        <p:xfrm>
          <a:off x="1600200" y="2809632"/>
          <a:ext cx="15087600" cy="591527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771900">
                  <a:extLst>
                    <a:ext uri="{9D8B030D-6E8A-4147-A177-3AD203B41FA5}">
                      <a16:colId xmlns:a16="http://schemas.microsoft.com/office/drawing/2014/main" val="4285896639"/>
                    </a:ext>
                  </a:extLst>
                </a:gridCol>
                <a:gridCol w="3771900">
                  <a:extLst>
                    <a:ext uri="{9D8B030D-6E8A-4147-A177-3AD203B41FA5}">
                      <a16:colId xmlns:a16="http://schemas.microsoft.com/office/drawing/2014/main" val="2194046408"/>
                    </a:ext>
                  </a:extLst>
                </a:gridCol>
                <a:gridCol w="3771900">
                  <a:extLst>
                    <a:ext uri="{9D8B030D-6E8A-4147-A177-3AD203B41FA5}">
                      <a16:colId xmlns:a16="http://schemas.microsoft.com/office/drawing/2014/main" val="3864150558"/>
                    </a:ext>
                  </a:extLst>
                </a:gridCol>
                <a:gridCol w="3771900">
                  <a:extLst>
                    <a:ext uri="{9D8B030D-6E8A-4147-A177-3AD203B41FA5}">
                      <a16:colId xmlns:a16="http://schemas.microsoft.com/office/drawing/2014/main" val="1950392626"/>
                    </a:ext>
                  </a:extLst>
                </a:gridCol>
              </a:tblGrid>
              <a:tr h="699862">
                <a:tc>
                  <a:txBody>
                    <a:bodyPr/>
                    <a:lstStyle/>
                    <a:p>
                      <a:r>
                        <a:rPr lang="ko-KR" altLang="en-US"/>
                        <a:t>구성 요소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테스트 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테스트 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확인 방법 </a:t>
                      </a:r>
                      <a:r>
                        <a:rPr lang="en-US" altLang="ko-KR"/>
                        <a:t>(</a:t>
                      </a:r>
                      <a:r>
                        <a:rPr lang="ko-KR" altLang="en-US"/>
                        <a:t>대표</a:t>
                      </a:r>
                      <a:r>
                        <a:rPr lang="en-US" altLang="ko-KR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9662"/>
                  </a:ext>
                </a:extLst>
              </a:tr>
              <a:tr h="1207980">
                <a:tc rowSpan="3">
                  <a:txBody>
                    <a:bodyPr/>
                    <a:lstStyle/>
                    <a:p>
                      <a:r>
                        <a:rPr lang="en-US" altLang="ko-KR" b="1" dirty="0"/>
                        <a:t>1. </a:t>
                      </a:r>
                      <a:r>
                        <a:rPr lang="ko-KR" altLang="en-US" b="1" dirty="0"/>
                        <a:t>사용자 </a:t>
                      </a:r>
                      <a:r>
                        <a:rPr lang="en-US" altLang="ko-KR" b="1" dirty="0"/>
                        <a:t>(</a:t>
                      </a:r>
                      <a:r>
                        <a:rPr lang="ko-KR" altLang="en-US" b="1" dirty="0"/>
                        <a:t>브라우저</a:t>
                      </a:r>
                      <a:r>
                        <a:rPr lang="en-US" altLang="ko-KR" b="1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웹 </a:t>
                      </a:r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접속 가능 여부 </a:t>
                      </a:r>
                      <a:r>
                        <a:rPr lang="en-US" altLang="ko-KR" dirty="0"/>
                        <a:t>(http://runningweb.local:8080)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✅ 접속 성공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hosts </a:t>
                      </a:r>
                      <a:r>
                        <a:rPr lang="ko-KR" altLang="en-US" dirty="0"/>
                        <a:t>파일에 도메인 매핑 후 브라우저 접속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7335671"/>
                  </a:ext>
                </a:extLst>
              </a:tr>
              <a:tr h="699862"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거리 입력 및 결과 출력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✅ 정상 작동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브라우저 입력 후 결과 텍스트 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4844499"/>
                  </a:ext>
                </a:extLst>
              </a:tr>
              <a:tr h="699862"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기록 보기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초기화 기능 작동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✅ 동작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버튼 클릭 후 로그 영역 변화 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457664"/>
                  </a:ext>
                </a:extLst>
              </a:tr>
              <a:tr h="1207980">
                <a:tc>
                  <a:txBody>
                    <a:bodyPr/>
                    <a:lstStyle/>
                    <a:p>
                      <a:r>
                        <a:rPr lang="en-US" b="1" dirty="0"/>
                        <a:t>2. Ingress (NGINX)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도메인 요청 라우팅 동작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✅ 정상 작동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kubectl</a:t>
                      </a:r>
                      <a:r>
                        <a:rPr lang="en-US" dirty="0"/>
                        <a:t> get ingress</a:t>
                      </a:r>
                      <a:r>
                        <a:rPr lang="ko-KR" altLang="en-US" dirty="0"/>
                        <a:t>로 도메인 연결 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618930"/>
                  </a:ext>
                </a:extLst>
              </a:tr>
              <a:tr h="699862">
                <a:tc>
                  <a:txBody>
                    <a:bodyPr/>
                    <a:lstStyle/>
                    <a:p>
                      <a:r>
                        <a:rPr lang="en-US" b="1" dirty="0"/>
                        <a:t>3. Service (</a:t>
                      </a:r>
                      <a:r>
                        <a:rPr lang="en-US" b="1" dirty="0" err="1"/>
                        <a:t>NodePort</a:t>
                      </a:r>
                      <a:r>
                        <a:rPr lang="en-US" b="1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외부 포트 → 내부 포트 연결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✅ 전달 성공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curl http://localhost:30080 </a:t>
                      </a:r>
                      <a:r>
                        <a:rPr lang="ko-KR" altLang="en-US" dirty="0"/>
                        <a:t>응답 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3035989"/>
                  </a:ext>
                </a:extLst>
              </a:tr>
              <a:tr h="699862">
                <a:tc>
                  <a:txBody>
                    <a:bodyPr/>
                    <a:lstStyle/>
                    <a:p>
                      <a:r>
                        <a:rPr lang="en-US" b="1" dirty="0"/>
                        <a:t>4. PV (</a:t>
                      </a:r>
                      <a:r>
                        <a:rPr lang="en-US" b="1" dirty="0" err="1"/>
                        <a:t>hostPath</a:t>
                      </a:r>
                      <a:r>
                        <a:rPr lang="en-US" b="1" dirty="0"/>
                        <a:t>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실제 저장 경로에 파일 존재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✅ 파일 유지됨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 /</a:t>
                      </a:r>
                      <a:r>
                        <a:rPr lang="en-US" dirty="0" err="1"/>
                        <a:t>mnt</a:t>
                      </a:r>
                      <a:r>
                        <a:rPr lang="en-US" dirty="0"/>
                        <a:t>/calorie-data/result.txt </a:t>
                      </a:r>
                      <a:r>
                        <a:rPr lang="ko-KR" altLang="en-US" dirty="0"/>
                        <a:t>확인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6362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897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A6918A-5C75-EAA1-3660-D5655CD30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E159A39-B630-00ED-16DE-D941FC61C91B}"/>
              </a:ext>
            </a:extLst>
          </p:cNvPr>
          <p:cNvGrpSpPr/>
          <p:nvPr/>
        </p:nvGrpSpPr>
        <p:grpSpPr>
          <a:xfrm>
            <a:off x="211718" y="60336"/>
            <a:ext cx="17864564" cy="9985502"/>
            <a:chOff x="0" y="-47625"/>
            <a:chExt cx="4705070" cy="26299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832FB69-83B1-A94A-5043-8E4B3ECA40A5}"/>
                </a:ext>
              </a:extLst>
            </p:cNvPr>
            <p:cNvSpPr/>
            <p:nvPr/>
          </p:nvSpPr>
          <p:spPr>
            <a:xfrm>
              <a:off x="0" y="-8093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3997BAD-EECB-E5AD-93CF-AC4A3B48ABCB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A0A9FA70-A591-9122-9DD9-22D9DB0F36EA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결과 화면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ADF6076-8414-A067-16FC-5A7B595821FF}"/>
              </a:ext>
            </a:extLst>
          </p:cNvPr>
          <p:cNvSpPr txBox="1"/>
          <p:nvPr/>
        </p:nvSpPr>
        <p:spPr>
          <a:xfrm>
            <a:off x="702176" y="635000"/>
            <a:ext cx="551147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04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07D2D08-3E22-6F2A-F5ED-97C0A4F658DF}"/>
              </a:ext>
            </a:extLst>
          </p:cNvPr>
          <p:cNvSpPr txBox="1"/>
          <p:nvPr/>
        </p:nvSpPr>
        <p:spPr>
          <a:xfrm>
            <a:off x="702176" y="1389125"/>
            <a:ext cx="4326173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사용자 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브라우저</a:t>
            </a:r>
            <a:r>
              <a:rPr lang="en-US" altLang="ko-KR" sz="2800" b="1" dirty="0"/>
              <a:t>)</a:t>
            </a:r>
            <a:endParaRPr lang="ko-KR" altLang="en-US" sz="2800" dirty="0"/>
          </a:p>
        </p:txBody>
      </p:sp>
      <p:grpSp>
        <p:nvGrpSpPr>
          <p:cNvPr id="30" name="Group 18">
            <a:extLst>
              <a:ext uri="{FF2B5EF4-FFF2-40B4-BE49-F238E27FC236}">
                <a16:creationId xmlns:a16="http://schemas.microsoft.com/office/drawing/2014/main" id="{D0F557E6-9270-B964-2655-16A0CCCA74FF}"/>
              </a:ext>
            </a:extLst>
          </p:cNvPr>
          <p:cNvGrpSpPr/>
          <p:nvPr/>
        </p:nvGrpSpPr>
        <p:grpSpPr>
          <a:xfrm>
            <a:off x="9525000" y="876300"/>
            <a:ext cx="8382000" cy="8915400"/>
            <a:chOff x="0" y="0"/>
            <a:chExt cx="1332289" cy="959633"/>
          </a:xfrm>
        </p:grpSpPr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0B505B80-CAF0-7136-F9E9-BA538D4B840A}"/>
                </a:ext>
              </a:extLst>
            </p:cNvPr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DE02BA79-840A-B87A-2E4A-F05B42DD4713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AutoShape 6">
            <a:extLst>
              <a:ext uri="{FF2B5EF4-FFF2-40B4-BE49-F238E27FC236}">
                <a16:creationId xmlns:a16="http://schemas.microsoft.com/office/drawing/2014/main" id="{1E03A3BB-110A-A749-3C02-BCB138236413}"/>
              </a:ext>
            </a:extLst>
          </p:cNvPr>
          <p:cNvSpPr/>
          <p:nvPr/>
        </p:nvSpPr>
        <p:spPr>
          <a:xfrm>
            <a:off x="9746002" y="5037399"/>
            <a:ext cx="8024352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pic>
        <p:nvPicPr>
          <p:cNvPr id="22" name="그래픽 21" descr="배지 1 윤곽선">
            <a:extLst>
              <a:ext uri="{FF2B5EF4-FFF2-40B4-BE49-F238E27FC236}">
                <a16:creationId xmlns:a16="http://schemas.microsoft.com/office/drawing/2014/main" id="{E01F16E4-6F46-A407-0D8C-659905E6F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31400" y="968647"/>
            <a:ext cx="685800" cy="685800"/>
          </a:xfrm>
          <a:prstGeom prst="rect">
            <a:avLst/>
          </a:prstGeom>
        </p:spPr>
      </p:pic>
      <p:pic>
        <p:nvPicPr>
          <p:cNvPr id="27" name="그래픽 26" descr="배지 윤곽선">
            <a:extLst>
              <a:ext uri="{FF2B5EF4-FFF2-40B4-BE49-F238E27FC236}">
                <a16:creationId xmlns:a16="http://schemas.microsoft.com/office/drawing/2014/main" id="{CABC0B2D-62FB-5271-764C-6CED2134FF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33200" y="5331759"/>
            <a:ext cx="684000" cy="684000"/>
          </a:xfrm>
          <a:prstGeom prst="rect">
            <a:avLst/>
          </a:prstGeom>
        </p:spPr>
      </p:pic>
      <p:sp>
        <p:nvSpPr>
          <p:cNvPr id="39" name="TextBox 15">
            <a:extLst>
              <a:ext uri="{FF2B5EF4-FFF2-40B4-BE49-F238E27FC236}">
                <a16:creationId xmlns:a16="http://schemas.microsoft.com/office/drawing/2014/main" id="{2F9413DC-6560-1236-8620-52924283A188}"/>
              </a:ext>
            </a:extLst>
          </p:cNvPr>
          <p:cNvSpPr txBox="1"/>
          <p:nvPr/>
        </p:nvSpPr>
        <p:spPr>
          <a:xfrm>
            <a:off x="977749" y="2601916"/>
            <a:ext cx="8262555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웹 </a:t>
            </a:r>
            <a:r>
              <a:rPr lang="en-US" altLang="ko-KR" sz="3200" dirty="0"/>
              <a:t>UI </a:t>
            </a:r>
            <a:r>
              <a:rPr lang="ko-KR" altLang="en-US" sz="3200" dirty="0"/>
              <a:t>접속 가능 여부 </a:t>
            </a:r>
            <a:r>
              <a:rPr lang="en-US" altLang="ko-KR" sz="3200" dirty="0"/>
              <a:t>(http://runningweb.local:8080)</a:t>
            </a: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06671317-71A4-77B1-72AE-A06437890D1E}"/>
              </a:ext>
            </a:extLst>
          </p:cNvPr>
          <p:cNvSpPr txBox="1"/>
          <p:nvPr/>
        </p:nvSpPr>
        <p:spPr>
          <a:xfrm>
            <a:off x="977749" y="6718760"/>
            <a:ext cx="8166251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2. </a:t>
            </a:r>
            <a:r>
              <a:rPr lang="ko-KR" altLang="en-US" sz="3200" dirty="0"/>
              <a:t>거리 입력 및 결과 출력 확인</a:t>
            </a:r>
          </a:p>
        </p:txBody>
      </p:sp>
      <p:pic>
        <p:nvPicPr>
          <p:cNvPr id="12" name="그림 11" descr="텍스트, 스크린샷, 소프트웨어, 컴퓨터 아이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99AD75D-6AF7-7A21-AD24-6DDB043B0B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" t="7646" r="614" b="27190"/>
          <a:stretch/>
        </p:blipFill>
        <p:spPr>
          <a:xfrm>
            <a:off x="9615626" y="1866890"/>
            <a:ext cx="8242658" cy="2422162"/>
          </a:xfrm>
          <a:prstGeom prst="rect">
            <a:avLst/>
          </a:prstGeom>
        </p:spPr>
      </p:pic>
      <p:pic>
        <p:nvPicPr>
          <p:cNvPr id="18" name="그림 17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9DDAAEA-A8D9-C676-53D8-01CCAEE200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5" t="18134" r="6028" b="8098"/>
          <a:stretch/>
        </p:blipFill>
        <p:spPr>
          <a:xfrm>
            <a:off x="10556992" y="6274436"/>
            <a:ext cx="6544857" cy="276891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FA5847B-0C54-318C-CCF2-2776E2FD830B}"/>
              </a:ext>
            </a:extLst>
          </p:cNvPr>
          <p:cNvSpPr txBox="1"/>
          <p:nvPr/>
        </p:nvSpPr>
        <p:spPr>
          <a:xfrm>
            <a:off x="977749" y="3606972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hosts </a:t>
            </a:r>
            <a:r>
              <a:rPr lang="ko-KR" altLang="en-US" dirty="0"/>
              <a:t>파일에 도메인 매핑 후 브라우저 접속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66F9C1-A26C-9727-5D37-609693D04D88}"/>
              </a:ext>
            </a:extLst>
          </p:cNvPr>
          <p:cNvSpPr txBox="1"/>
          <p:nvPr/>
        </p:nvSpPr>
        <p:spPr>
          <a:xfrm>
            <a:off x="977749" y="7368025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브라우저 입력 후 결과 텍스트 확인</a:t>
            </a:r>
          </a:p>
        </p:txBody>
      </p:sp>
    </p:spTree>
    <p:extLst>
      <p:ext uri="{BB962C8B-B14F-4D97-AF65-F5344CB8AC3E}">
        <p14:creationId xmlns:p14="http://schemas.microsoft.com/office/powerpoint/2010/main" val="386090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D101A-5EAB-EED3-0E95-40455EB52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7B03572-EAF7-D330-33F6-E64B78CC59FB}"/>
              </a:ext>
            </a:extLst>
          </p:cNvPr>
          <p:cNvGrpSpPr/>
          <p:nvPr/>
        </p:nvGrpSpPr>
        <p:grpSpPr>
          <a:xfrm>
            <a:off x="211718" y="60336"/>
            <a:ext cx="17864564" cy="9985502"/>
            <a:chOff x="0" y="-47625"/>
            <a:chExt cx="4705070" cy="262992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BFA3321-3686-E94D-8B8D-0622182A3EB6}"/>
                </a:ext>
              </a:extLst>
            </p:cNvPr>
            <p:cNvSpPr/>
            <p:nvPr/>
          </p:nvSpPr>
          <p:spPr>
            <a:xfrm>
              <a:off x="0" y="-8093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8FE66C4-F75B-8781-1E84-74EE2125DE9E}"/>
                </a:ext>
              </a:extLst>
            </p:cNvPr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6E7A45CE-C04A-BA08-B94B-5C1399E35F56}"/>
              </a:ext>
            </a:extLst>
          </p:cNvPr>
          <p:cNvSpPr txBox="1"/>
          <p:nvPr/>
        </p:nvSpPr>
        <p:spPr>
          <a:xfrm>
            <a:off x="1253324" y="644525"/>
            <a:ext cx="377502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 결과 화면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D01C641-7324-85AA-ABAE-33B9135DF690}"/>
              </a:ext>
            </a:extLst>
          </p:cNvPr>
          <p:cNvSpPr txBox="1"/>
          <p:nvPr/>
        </p:nvSpPr>
        <p:spPr>
          <a:xfrm>
            <a:off x="702176" y="635000"/>
            <a:ext cx="551147" cy="413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04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31C75E7B-288C-EFCC-A897-31ABB1CA3ED7}"/>
              </a:ext>
            </a:extLst>
          </p:cNvPr>
          <p:cNvSpPr txBox="1"/>
          <p:nvPr/>
        </p:nvSpPr>
        <p:spPr>
          <a:xfrm>
            <a:off x="702176" y="1389125"/>
            <a:ext cx="4326173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800" b="1" dirty="0"/>
              <a:t>1. </a:t>
            </a:r>
            <a:r>
              <a:rPr lang="ko-KR" altLang="en-US" sz="2800" b="1" dirty="0"/>
              <a:t>사용자 </a:t>
            </a:r>
            <a:r>
              <a:rPr lang="en-US" altLang="ko-KR" sz="2800" b="1" dirty="0"/>
              <a:t>(</a:t>
            </a:r>
            <a:r>
              <a:rPr lang="ko-KR" altLang="en-US" sz="2800" b="1" dirty="0"/>
              <a:t>브라우저</a:t>
            </a:r>
            <a:r>
              <a:rPr lang="en-US" altLang="ko-KR" sz="2800" b="1" dirty="0"/>
              <a:t>)</a:t>
            </a:r>
            <a:endParaRPr lang="ko-KR" altLang="en-US" sz="2800" dirty="0"/>
          </a:p>
        </p:txBody>
      </p:sp>
      <p:grpSp>
        <p:nvGrpSpPr>
          <p:cNvPr id="30" name="Group 18">
            <a:extLst>
              <a:ext uri="{FF2B5EF4-FFF2-40B4-BE49-F238E27FC236}">
                <a16:creationId xmlns:a16="http://schemas.microsoft.com/office/drawing/2014/main" id="{E539D080-E193-E3A8-7804-63C476E1660B}"/>
              </a:ext>
            </a:extLst>
          </p:cNvPr>
          <p:cNvGrpSpPr/>
          <p:nvPr/>
        </p:nvGrpSpPr>
        <p:grpSpPr>
          <a:xfrm>
            <a:off x="9525000" y="433843"/>
            <a:ext cx="8382000" cy="9410320"/>
            <a:chOff x="0" y="-47625"/>
            <a:chExt cx="1332289" cy="1012905"/>
          </a:xfrm>
        </p:grpSpPr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C413823-48D4-108E-8677-7A67FABF2713}"/>
                </a:ext>
              </a:extLst>
            </p:cNvPr>
            <p:cNvSpPr/>
            <p:nvPr/>
          </p:nvSpPr>
          <p:spPr>
            <a:xfrm>
              <a:off x="0" y="5647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4FDC3D28-85FC-6F39-4B2E-0E7106483E54}"/>
                </a:ext>
              </a:extLst>
            </p:cNvPr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AutoShape 6">
            <a:extLst>
              <a:ext uri="{FF2B5EF4-FFF2-40B4-BE49-F238E27FC236}">
                <a16:creationId xmlns:a16="http://schemas.microsoft.com/office/drawing/2014/main" id="{4B42F738-BD31-3DDA-922E-8CB4D053D980}"/>
              </a:ext>
            </a:extLst>
          </p:cNvPr>
          <p:cNvSpPr/>
          <p:nvPr/>
        </p:nvSpPr>
        <p:spPr>
          <a:xfrm>
            <a:off x="9743062" y="5753100"/>
            <a:ext cx="8024352" cy="0"/>
          </a:xfrm>
          <a:prstGeom prst="line">
            <a:avLst/>
          </a:prstGeom>
          <a:ln w="476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9" name="TextBox 15">
            <a:extLst>
              <a:ext uri="{FF2B5EF4-FFF2-40B4-BE49-F238E27FC236}">
                <a16:creationId xmlns:a16="http://schemas.microsoft.com/office/drawing/2014/main" id="{B5CF40A7-2F88-5ED5-0B06-DFC26BB0EE05}"/>
              </a:ext>
            </a:extLst>
          </p:cNvPr>
          <p:cNvSpPr txBox="1"/>
          <p:nvPr/>
        </p:nvSpPr>
        <p:spPr>
          <a:xfrm>
            <a:off x="977749" y="2601916"/>
            <a:ext cx="8262555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기록 보기 </a:t>
            </a:r>
            <a:r>
              <a:rPr lang="en-US" altLang="ko-KR" sz="3200" dirty="0"/>
              <a:t>/ </a:t>
            </a:r>
            <a:r>
              <a:rPr lang="ko-KR" altLang="en-US" sz="3200" dirty="0"/>
              <a:t>초기화 기능 작동</a:t>
            </a:r>
          </a:p>
        </p:txBody>
      </p:sp>
      <p:pic>
        <p:nvPicPr>
          <p:cNvPr id="20" name="그림 19" descr="텍스트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1A0AFA-E0A1-464B-C860-EE697A5D9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0" t="14427" r="7227" b="9325"/>
          <a:stretch/>
        </p:blipFill>
        <p:spPr>
          <a:xfrm>
            <a:off x="10789411" y="1573478"/>
            <a:ext cx="6356798" cy="3833156"/>
          </a:xfrm>
          <a:prstGeom prst="rect">
            <a:avLst/>
          </a:prstGeom>
        </p:spPr>
      </p:pic>
      <p:pic>
        <p:nvPicPr>
          <p:cNvPr id="23" name="그림 22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6EE4286-B578-DB01-330D-D4B8905C87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" t="17343" r="7716" b="13644"/>
          <a:stretch/>
        </p:blipFill>
        <p:spPr>
          <a:xfrm>
            <a:off x="10789412" y="6352004"/>
            <a:ext cx="6356798" cy="3026404"/>
          </a:xfrm>
          <a:prstGeom prst="rect">
            <a:avLst/>
          </a:prstGeom>
        </p:spPr>
      </p:pic>
      <p:pic>
        <p:nvPicPr>
          <p:cNvPr id="9" name="그래픽 8" descr="배지 1 윤곽선">
            <a:extLst>
              <a:ext uri="{FF2B5EF4-FFF2-40B4-BE49-F238E27FC236}">
                <a16:creationId xmlns:a16="http://schemas.microsoft.com/office/drawing/2014/main" id="{A43C87DB-9557-D2C9-156D-5B75A610F6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31400" y="968647"/>
            <a:ext cx="685800" cy="685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5EC9A4-5186-2EF8-1409-E2407A26A803}"/>
              </a:ext>
            </a:extLst>
          </p:cNvPr>
          <p:cNvSpPr txBox="1"/>
          <p:nvPr/>
        </p:nvSpPr>
        <p:spPr>
          <a:xfrm>
            <a:off x="955337" y="3127977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버튼 클릭 후 로그 영역 변화 확인</a:t>
            </a:r>
          </a:p>
        </p:txBody>
      </p:sp>
    </p:spTree>
    <p:extLst>
      <p:ext uri="{BB962C8B-B14F-4D97-AF65-F5344CB8AC3E}">
        <p14:creationId xmlns:p14="http://schemas.microsoft.com/office/powerpoint/2010/main" val="2527683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1015</Words>
  <Application>Microsoft Office PowerPoint</Application>
  <PresentationFormat>사용자 지정</PresentationFormat>
  <Paragraphs>196</Paragraphs>
  <Slides>17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Gotham</vt:lpstr>
      <vt:lpstr>맑은 고딕</vt:lpstr>
      <vt:lpstr>Arial</vt:lpstr>
      <vt:lpstr>Source Han Sans KR Medium</vt:lpstr>
      <vt:lpstr>Calibri</vt:lpstr>
      <vt:lpstr>Gotham Bold</vt:lpstr>
      <vt:lpstr>Source Han Sans KR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레드 화이트 깔끔한 연구 결과 발표 프레젠테이션</dc:title>
  <dc:creator>PC22</dc:creator>
  <cp:lastModifiedBy>정승인</cp:lastModifiedBy>
  <cp:revision>27</cp:revision>
  <dcterms:created xsi:type="dcterms:W3CDTF">2006-08-16T00:00:00Z</dcterms:created>
  <dcterms:modified xsi:type="dcterms:W3CDTF">2025-05-26T18:25:26Z</dcterms:modified>
  <dc:identifier>DAGohKEpDjw</dc:identifier>
</cp:coreProperties>
</file>

<file path=docProps/thumbnail.jpeg>
</file>